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8" r:id="rId4"/>
    <p:sldId id="269" r:id="rId5"/>
    <p:sldId id="270" r:id="rId6"/>
    <p:sldId id="272" r:id="rId7"/>
    <p:sldId id="271" r:id="rId8"/>
    <p:sldId id="290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9" r:id="rId24"/>
    <p:sldId id="287" r:id="rId25"/>
    <p:sldId id="288" r:id="rId26"/>
  </p:sldIdLst>
  <p:sldSz cx="9144000" cy="6858000" type="screen4x3"/>
  <p:notesSz cx="6858000" cy="9144000"/>
  <p:defaultTextStyle>
    <a:defPPr>
      <a:defRPr lang="zh-HK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D60093"/>
    <a:srgbClr val="009900"/>
    <a:srgbClr val="0000FF"/>
    <a:srgbClr val="FF00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6" d="100"/>
          <a:sy n="66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直線接點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接點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直線接點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5" name="直線接點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6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7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8" name="橢圓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9" name="橢圓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0" name="橢圓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1" name="橢圓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22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DE9CA-C4D1-49A5-AB72-5028716D46B9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23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24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B8114-8E75-42D4-8C05-77E9FAD7E51B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94888-8325-4BA3-A580-E358CF10F236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7ECFF-B7FC-4D57-B338-DBDEE0A48283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53239-FFB7-44A8-AF78-D1163EF3E213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CCF7-68BB-4778-BC08-D00671137886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黑体 Std R" pitchFamily="34" charset="-128"/>
                <a:ea typeface="Adobe 黑体 Std R" pitchFamily="34" charset="-128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 marL="274320" indent="-274320">
              <a:buFont typeface="Wingdings" pitchFamily="2" charset="2"/>
              <a:buChar char="p"/>
              <a:defRPr sz="40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黑体 Std R" pitchFamily="34" charset="-128"/>
                <a:ea typeface="Adobe 黑体 Std R" pitchFamily="34" charset="-128"/>
              </a:defRPr>
            </a:lvl1pPr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932272-BC62-4460-934E-502FEEFD5F95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5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C69395-DDD2-4B12-BF63-8C9C385942D2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直線接點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直線接點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直線接點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5" name="橢圓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6" name="橢圓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7" name="橢圓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8" name="橢圓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9" name="直線接點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A767A-32E2-4032-A44F-F3D6290025FC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21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F91BA-708C-48F1-889D-B7C712572A5D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985BA-86E3-4A50-9900-86B4E6B4B03A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9055-5030-4FE4-9E97-A25CAB74F584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5DBB0-FB50-4682-89AF-203E409D4B0C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E3A4F-1996-4DCC-A78F-271FA11DEA19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FBC0C1E-007A-4812-9CA0-231B5AEEEDDF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45EB21-0623-44AC-8072-FF2354CB22A1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5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647-4B6B-4FC1-8E8D-8AF2C5CAD1BE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3FE0-E698-4DC2-8FBD-B5C3A68B04A9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6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7" name="直線接點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8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橢圓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42A1D4-68E9-4D6B-9743-6AC824921992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13" name="投影片編號版面配置區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DD6DAF7-7977-4D51-87A9-4F89DE70739D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14" name="頁尾版面配置區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橢圓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7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1" name="直線接點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99EEE11-8C98-42E5-BF22-EE3E32AC24B2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13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4988063-00D7-4938-BB74-07405B5FF7F6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14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28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F2024B1-BCF0-46C0-BAF9-CB84E0C8F725}" type="datetimeFigureOut">
              <a:rPr lang="zh-HK" altLang="en-US"/>
              <a:pPr>
                <a:defRPr/>
              </a:pPr>
              <a:t>7/10/2017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930C3B6-1338-43EC-B56A-3370C015C756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8538" y="1700213"/>
            <a:ext cx="6172200" cy="18954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sz="8000" cap="none" smtClean="0">
                <a:solidFill>
                  <a:srgbClr val="24458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Adobe 黑体 Std R"/>
              </a:rPr>
              <a:t>人到中年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68538" y="3716338"/>
            <a:ext cx="6172200" cy="1371600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zh-TW" altLang="zh-HK" sz="28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dobe 黑体 Std R"/>
                <a:ea typeface="Adobe 黑体 Std R"/>
                <a:cs typeface="Adobe 黑体 Std R"/>
              </a:rPr>
              <a:t>黃遠志</a:t>
            </a:r>
            <a:endParaRPr lang="zh-TW" altLang="en-US" sz="280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dobe 黑体 Std R"/>
              <a:ea typeface="Adobe 黑体 Std R"/>
              <a:cs typeface="Adobe 黑体 Std 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</a:rPr>
              <a:t>從基督信仰看人的價值</a:t>
            </a:r>
            <a:r>
              <a:rPr lang="zh-TW" altLang="en-US" cap="none" smtClean="0"/>
              <a:t> </a:t>
            </a:r>
          </a:p>
        </p:txBody>
      </p:sp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58775" y="404813"/>
            <a:ext cx="8605838" cy="624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3    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每一個人都有選擇的自由，可塑造自己的未來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人有自由去選擇自己的信念、思想、言行、生活方式時間分配和面對事情的回應。他可選擇放下包袱和傷痛，棄掉缺點和惡習，培育優點和才能。人可策劃和塑造自己的未來。莫欺少年窮。</a:t>
            </a:r>
          </a:p>
          <a:p>
            <a:pPr>
              <a:lnSpc>
                <a:spcPct val="120000"/>
              </a:lnSpc>
            </a:pPr>
            <a:endParaRPr kumimoji="0" lang="zh-TW" altLang="en-US" sz="2800" b="1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4    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人是蒙愛的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►    神愛世人，甚至將祂的獨生子賜給</a:t>
            </a:r>
            <a:r>
              <a:rPr kumimoji="0" lang="en-US" altLang="zh-TW" sz="2800" b="1">
                <a:sym typeface="Symbol" pitchFamily="18" charset="2"/>
              </a:rPr>
              <a:t>2</a:t>
            </a:r>
            <a:r>
              <a:rPr kumimoji="0" lang="zh-TW" altLang="en-US" sz="2800" b="1">
                <a:sym typeface="Symbol" pitchFamily="18" charset="2"/>
              </a:rPr>
              <a:t>他們，叫一切信他的，不致滅亡，反得永生。（約 </a:t>
            </a:r>
            <a:r>
              <a:rPr kumimoji="0" lang="en-US" altLang="zh-TW" sz="2800" b="1">
                <a:sym typeface="Symbol" pitchFamily="18" charset="2"/>
              </a:rPr>
              <a:t>3:16</a:t>
            </a:r>
            <a:r>
              <a:rPr kumimoji="0" lang="zh-TW" altLang="en-US" sz="2800" b="1">
                <a:sym typeface="Symbol" pitchFamily="18" charset="2"/>
              </a:rPr>
              <a:t>）   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►    兩個麻雀不是賣一分銀子嗎？若是你們的父不許，一個也不能掉在地上；就是你們的頭髮也都被數過了   </a:t>
            </a:r>
          </a:p>
          <a:p>
            <a:pPr>
              <a:lnSpc>
                <a:spcPct val="120000"/>
              </a:lnSpc>
            </a:pPr>
            <a:r>
              <a:rPr kumimoji="0" lang="en-US" altLang="zh-TW" sz="2800" b="1">
                <a:sym typeface="Symbol" pitchFamily="18" charset="2"/>
              </a:rPr>
              <a:t>……</a:t>
            </a:r>
            <a:r>
              <a:rPr kumimoji="0" lang="zh-TW" altLang="en-US" sz="2800" b="1">
                <a:sym typeface="Symbol" pitchFamily="18" charset="2"/>
              </a:rPr>
              <a:t>你們比許多麻雀還貴重！（太 </a:t>
            </a:r>
            <a:r>
              <a:rPr kumimoji="0" lang="en-US" altLang="zh-TW" sz="2800" b="1">
                <a:sym typeface="Symbol" pitchFamily="18" charset="2"/>
              </a:rPr>
              <a:t>10:29-31</a:t>
            </a:r>
            <a:r>
              <a:rPr kumimoji="0" lang="zh-TW" altLang="en-US" sz="2800" b="1">
                <a:sym typeface="Symbol" pitchFamily="18" charset="2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</a:rPr>
              <a:t>從基督信仰看人的價值</a:t>
            </a:r>
            <a:r>
              <a:rPr lang="zh-TW" altLang="en-US" cap="none" smtClean="0"/>
              <a:t> </a:t>
            </a:r>
          </a:p>
        </p:txBody>
      </p:sp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549275"/>
            <a:ext cx="8605838" cy="573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5    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人可擁有榮耀的身份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你看父賜給我們是何等的慈愛，使我們得稱為神的兒女</a:t>
            </a:r>
            <a:r>
              <a:rPr kumimoji="0" lang="en-US" altLang="zh-TW" sz="2800" b="1">
                <a:sym typeface="Symbol" pitchFamily="18" charset="2"/>
              </a:rPr>
              <a:t>…… </a:t>
            </a:r>
            <a:r>
              <a:rPr kumimoji="0" lang="zh-TW" altLang="en-US" sz="2800" b="1">
                <a:sym typeface="Symbol" pitchFamily="18" charset="2"/>
              </a:rPr>
              <a:t>（約壹 </a:t>
            </a:r>
            <a:r>
              <a:rPr kumimoji="0" lang="en-US" altLang="zh-TW" sz="2800" b="1">
                <a:sym typeface="Symbol" pitchFamily="18" charset="2"/>
              </a:rPr>
              <a:t>3:1</a:t>
            </a:r>
            <a:r>
              <a:rPr kumimoji="0" lang="zh-TW" altLang="en-US" sz="2800" b="1">
                <a:sym typeface="Symbol" pitchFamily="18" charset="2"/>
              </a:rPr>
              <a:t>）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是照著應許承受產業的了。（加 </a:t>
            </a:r>
            <a:r>
              <a:rPr kumimoji="0" lang="en-US" altLang="zh-TW" sz="2800" b="1">
                <a:sym typeface="Symbol" pitchFamily="18" charset="2"/>
              </a:rPr>
              <a:t>3:29</a:t>
            </a:r>
            <a:r>
              <a:rPr kumimoji="0" lang="zh-TW" altLang="en-US" sz="2800" b="1">
                <a:sym typeface="Symbol" pitchFamily="18" charset="2"/>
              </a:rPr>
              <a:t>）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惟有你們是被揀選的族類，是有君尊的祭司，是聖潔的國度，是屬神的子民，要叫你們宣揚那召你們出黑暗入奇妙光明者的美德。（彼前 </a:t>
            </a:r>
            <a:r>
              <a:rPr kumimoji="0" lang="en-US" altLang="zh-TW" sz="2800" b="1">
                <a:sym typeface="Symbol" pitchFamily="18" charset="2"/>
              </a:rPr>
              <a:t>2:9</a:t>
            </a:r>
            <a:r>
              <a:rPr kumimoji="0" lang="zh-TW" altLang="en-US" sz="2800" b="1">
                <a:sym typeface="Symbol" pitchFamily="18" charset="2"/>
              </a:rPr>
              <a:t>）</a:t>
            </a:r>
          </a:p>
          <a:p>
            <a:pPr>
              <a:lnSpc>
                <a:spcPct val="120000"/>
              </a:lnSpc>
            </a:pPr>
            <a:endParaRPr kumimoji="0" lang="zh-TW" altLang="en-US" sz="2800" b="1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人是被造的。人的本質、優點、才能和價值都是神賦予的。神愛世人不是因為我們可愛、強壯、富有、有貢獻</a:t>
            </a:r>
            <a:r>
              <a:rPr kumimoji="0" lang="en-US" altLang="zh-TW" sz="2800" b="1">
                <a:solidFill>
                  <a:srgbClr val="0000FF"/>
                </a:solidFill>
                <a:sym typeface="Symbol" pitchFamily="18" charset="2"/>
              </a:rPr>
              <a:t>…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只是因為神是愛，祂願意接納我們為祂的兒女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</a:rPr>
              <a:t>神對人的要求</a:t>
            </a:r>
            <a:r>
              <a:rPr lang="zh-TW" altLang="en-US" cap="none" smtClean="0"/>
              <a:t> </a:t>
            </a:r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549275"/>
            <a:ext cx="8605838" cy="62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神分給每個人不同的身份和角色、家境和際遇、恩賜和機會。我們作為管家要在不同的崗位，同心協力完成神的托付。</a:t>
            </a:r>
            <a:r>
              <a:rPr kumimoji="0" lang="zh-TW" altLang="en-US" sz="2600" b="1">
                <a:sym typeface="Symbol" pitchFamily="18" charset="2"/>
              </a:rPr>
              <a:t>在末日，人向神交賬時，神所數算的不是你考獲多少科 </a:t>
            </a:r>
            <a:r>
              <a:rPr kumimoji="0" lang="en-US" altLang="zh-TW" sz="2600" b="1">
                <a:sym typeface="Symbol" pitchFamily="18" charset="2"/>
              </a:rPr>
              <a:t>A </a:t>
            </a:r>
            <a:r>
              <a:rPr kumimoji="0" lang="zh-TW" altLang="en-US" sz="2600" b="1">
                <a:sym typeface="Symbol" pitchFamily="18" charset="2"/>
              </a:rPr>
              <a:t>或 </a:t>
            </a:r>
            <a:r>
              <a:rPr kumimoji="0" lang="en-US" altLang="zh-TW" sz="2600" b="1">
                <a:sym typeface="Symbol" pitchFamily="18" charset="2"/>
              </a:rPr>
              <a:t>5**</a:t>
            </a:r>
            <a:r>
              <a:rPr kumimoji="0" lang="zh-TW" altLang="en-US" sz="2600" b="1">
                <a:sym typeface="Symbol" pitchFamily="18" charset="2"/>
              </a:rPr>
              <a:t>，奪得幾個獎項，家財有多豐厚，領過哪些人信主，捐贈了幾多金錢</a:t>
            </a:r>
            <a:r>
              <a:rPr kumimoji="0" lang="en-US" altLang="zh-TW" sz="2600" b="1">
                <a:sym typeface="Symbol" pitchFamily="18" charset="2"/>
              </a:rPr>
              <a:t>……</a:t>
            </a:r>
            <a:r>
              <a:rPr kumimoji="0" lang="zh-TW" altLang="en-US" sz="2600" b="1">
                <a:sym typeface="Symbol" pitchFamily="18" charset="2"/>
              </a:rPr>
              <a:t>神要求你盡忠。不論你是君王、官長、經理、僱員、看更、學生、幹事、兒女或是丈夫，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神要你盡力做好祂所交付你的每個角色和每項責任，像是為神做的一樣。</a:t>
            </a: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ym typeface="Symbol" pitchFamily="18" charset="2"/>
              </a:rPr>
              <a:t>在地上，每項競賽只有一個冠軍，其餘的都是陪跑的失敗者。然而，在天國裏，人人都可獲獎，所有人都可取滿分一個只領二千銀子的廁所清潔員，可能他從未奪魁，生活捉襟見肘，但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只要他忠誠盡責</a:t>
            </a:r>
            <a:r>
              <a:rPr kumimoji="0" lang="zh-TW" altLang="en-US" sz="2600" b="1">
                <a:sym typeface="Symbol" pitchFamily="18" charset="2"/>
              </a:rPr>
              <a:t>，令每個使用者享受到殷勤和體貼的服務，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他一樣可以獲得神最高的讚賞。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1209675"/>
            <a:ext cx="7993063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/>
              <a:t>中年危機主要的不是由生理年齡所決定，而是一個人的心理狀態。能否跨勝也是由心態決定誰的心態好，誰就走得遠。</a:t>
            </a: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pic>
        <p:nvPicPr>
          <p:cNvPr id="25603" name="Picture 5" descr="中年危機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916113"/>
            <a:ext cx="6985000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</a:rPr>
              <a:t>面對中年危機的應付方法：</a:t>
            </a:r>
            <a:r>
              <a:rPr lang="zh-TW" altLang="en-US" cap="none" smtClean="0"/>
              <a:t> </a:t>
            </a: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549275"/>
            <a:ext cx="8605838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AutoNum type="arabicPlain"/>
            </a:pP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     準備</a:t>
            </a:r>
          </a:p>
          <a:p>
            <a:r>
              <a:rPr kumimoji="0" lang="zh-TW" altLang="en-US" sz="2800" b="1">
                <a:sym typeface="Symbol" pitchFamily="18" charset="2"/>
              </a:rPr>
              <a:t>首先，我們應該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做足心理準備</a:t>
            </a:r>
            <a:r>
              <a:rPr kumimoji="0" lang="zh-TW" altLang="en-US" sz="2800" b="1">
                <a:sym typeface="Symbol" pitchFamily="18" charset="2"/>
              </a:rPr>
              <a:t>，這樣，一旦危機到來我們不至於驚慌失措，而是有充分的準備應戰。</a:t>
            </a:r>
          </a:p>
          <a:p>
            <a:r>
              <a:rPr kumimoji="0" lang="zh-TW" altLang="en-US" sz="2800" b="1">
                <a:sym typeface="Symbol" pitchFamily="18" charset="2"/>
              </a:rPr>
              <a:t>有需要時，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不要諱疾忌醫</a:t>
            </a:r>
            <a:r>
              <a:rPr kumimoji="0" lang="zh-TW" altLang="en-US" sz="2800" b="1">
                <a:sym typeface="Symbol" pitchFamily="18" charset="2"/>
              </a:rPr>
              <a:t>，應尋求專業人員的幫助，如看心理醫生。 </a:t>
            </a:r>
          </a:p>
          <a:p>
            <a:endParaRPr kumimoji="0" lang="en-US" altLang="zh-TW" sz="2800" b="1">
              <a:sym typeface="Symbol" pitchFamily="18" charset="2"/>
            </a:endParaRPr>
          </a:p>
          <a:p>
            <a:pPr>
              <a:buFontTx/>
              <a:buAutoNum type="arabicPlain" startAt="2"/>
            </a:pP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     接受現實</a:t>
            </a:r>
          </a:p>
          <a:p>
            <a:r>
              <a:rPr kumimoji="0" lang="zh-TW" altLang="en-US" sz="2800" b="1">
                <a:sym typeface="Symbol" pitchFamily="18" charset="2"/>
              </a:rPr>
              <a:t>中年人要學會量力而為，恰如其分地評估自己的生理和心理能承受的能力。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心平氣和地接受</a:t>
            </a:r>
            <a:r>
              <a:rPr kumimoji="0" lang="zh-TW" altLang="en-US" sz="2800" b="1">
                <a:sym typeface="Symbol" pitchFamily="18" charset="2"/>
              </a:rPr>
              <a:t>一切殘忍的現實。要從「看不慣」到「看得慣」，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不要怨天怨地，</a:t>
            </a:r>
            <a:r>
              <a:rPr kumimoji="0" lang="zh-TW" altLang="en-US" sz="2800" b="1">
                <a:sym typeface="Symbol" pitchFamily="18" charset="2"/>
              </a:rPr>
              <a:t>自己和自己過不去，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自添煩惱</a:t>
            </a:r>
            <a:r>
              <a:rPr kumimoji="0" lang="zh-TW" altLang="en-US" sz="2800" b="1">
                <a:sym typeface="Symbol" pitchFamily="18" charset="2"/>
              </a:rPr>
              <a:t>。我們要知道，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我們   終歸無有，我們的盼望在天家</a:t>
            </a:r>
            <a:r>
              <a:rPr kumimoji="0" lang="zh-TW" altLang="en-US" sz="2800" b="1">
                <a:sym typeface="Symbol" pitchFamily="18" charset="2"/>
              </a:rPr>
              <a:t>，神所要求我們的只是盡己，而不是超越他人。信任神仍掌權，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祂應許在地神會看顧祝福，在天國祂為我們留有地土。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  <a:sym typeface="Symbol" pitchFamily="18" charset="2"/>
              </a:rPr>
              <a:t>接受現實</a:t>
            </a:r>
          </a:p>
        </p:txBody>
      </p:sp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404813"/>
            <a:ext cx="8424863" cy="644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600" b="1">
                <a:solidFill>
                  <a:srgbClr val="FF0000"/>
                </a:solidFill>
                <a:sym typeface="Symbol" pitchFamily="18" charset="2"/>
              </a:rPr>
              <a:t>a    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看生命：</a:t>
            </a:r>
          </a:p>
          <a:p>
            <a:r>
              <a:rPr kumimoji="0" lang="zh-TW" altLang="en-US" sz="2600" b="1">
                <a:sym typeface="Symbol" pitchFamily="18" charset="2"/>
              </a:rPr>
              <a:t>中年以後，過一天，少一天；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過一天，賺一天</a:t>
            </a:r>
            <a:r>
              <a:rPr kumimoji="0" lang="zh-TW" altLang="en-US" sz="2600" b="1">
                <a:sym typeface="Symbol" pitchFamily="18" charset="2"/>
              </a:rPr>
              <a:t>。以感恩的心，活在當下。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幸福快樂不會從天而降，要靠自己努力營造</a:t>
            </a:r>
            <a:r>
              <a:rPr kumimoji="0" lang="zh-TW" altLang="en-US" sz="2600" b="1">
                <a:sym typeface="Symbol" pitchFamily="18" charset="2"/>
              </a:rPr>
              <a:t>，關鍵在於心態。</a:t>
            </a:r>
          </a:p>
          <a:p>
            <a:endParaRPr kumimoji="0" lang="en-US" altLang="zh-TW" sz="2600" b="1">
              <a:solidFill>
                <a:srgbClr val="FF0000"/>
              </a:solidFill>
              <a:sym typeface="Symbol" pitchFamily="18" charset="2"/>
            </a:endParaRPr>
          </a:p>
          <a:p>
            <a:r>
              <a:rPr kumimoji="0" lang="en-US" altLang="zh-TW" sz="2600" b="1">
                <a:solidFill>
                  <a:srgbClr val="FF0000"/>
                </a:solidFill>
                <a:sym typeface="Symbol" pitchFamily="18" charset="2"/>
              </a:rPr>
              <a:t>b     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看錢：</a:t>
            </a:r>
          </a:p>
          <a:p>
            <a:r>
              <a:rPr kumimoji="0" lang="zh-TW" altLang="en-US" sz="2600" b="1">
                <a:sym typeface="Symbol" pitchFamily="18" charset="2"/>
              </a:rPr>
              <a:t>金錢是身外物，生不帶來，死不帶去； 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不要看得太重，更不必斤斤計較</a:t>
            </a:r>
            <a:r>
              <a:rPr kumimoji="0" lang="zh-TW" altLang="en-US" sz="2600" b="1">
                <a:sym typeface="Symbol" pitchFamily="18" charset="2"/>
              </a:rPr>
              <a:t>。不要只顧賺錢、 儲錢、守財奴。看看換樓風波的主角，他們高薪厚職、家財萬貫，他們快樂嗎？</a:t>
            </a:r>
          </a:p>
          <a:p>
            <a:r>
              <a:rPr kumimoji="0" lang="zh-TW" altLang="en-US" sz="2600" b="1">
                <a:sym typeface="Symbol" pitchFamily="18" charset="2"/>
              </a:rPr>
              <a:t>基督徒是神的管家，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要善用金錢</a:t>
            </a:r>
            <a:r>
              <a:rPr kumimoji="0" lang="zh-TW" altLang="en-US" sz="2600" b="1">
                <a:sym typeface="Symbol" pitchFamily="18" charset="2"/>
              </a:rPr>
              <a:t>，將來向神交帳。 奉獻、照顧家人、有需要的人、還有自己。</a:t>
            </a:r>
          </a:p>
          <a:p>
            <a:r>
              <a:rPr kumimoji="0" lang="zh-TW" altLang="en-US" sz="2600" b="1">
                <a:sym typeface="Symbol" pitchFamily="18" charset="2"/>
              </a:rPr>
              <a:t>人生大半輩子為事業、為父母、為家庭、子女而忙碌、活得很累。如今剩餘的時間不多了，該為自己好好活一把啦！怎麼開心就怎麼過，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做你想做和願意做的事</a:t>
            </a:r>
            <a:r>
              <a:rPr kumimoji="0" lang="zh-TW" altLang="en-US" sz="2600" b="1">
                <a:sym typeface="Symbol" pitchFamily="18" charset="2"/>
              </a:rPr>
              <a:t>，活出一個真實自我吧！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  <a:sym typeface="Symbol" pitchFamily="18" charset="2"/>
              </a:rPr>
              <a:t>接受現實</a:t>
            </a: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595313"/>
            <a:ext cx="8605838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c     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看兒女：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父母對子女的愛是無限的，子女對父母的愛是有限的子女有病，父母揪心，父母有病，子女問問看看就知足了。子女花父母錢，理直氣壯，父母花子女的錢，就不那麼順暢。父母家也是子女家，子女家可不是   父母家，不一樣就是不一樣。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明白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把父母對子女的付出應視為愛、義務和樂趣，不圖回報；</a:t>
            </a:r>
            <a:r>
              <a:rPr kumimoji="0" lang="zh-TW" altLang="en-US" sz="2800" b="1">
                <a:sym typeface="Symbol" pitchFamily="18" charset="2"/>
              </a:rPr>
              <a:t>如果一心想回報，就自尋煩惱。</a:t>
            </a:r>
            <a:br>
              <a:rPr kumimoji="0" lang="zh-TW" altLang="en-US" sz="2800" b="1">
                <a:sym typeface="Symbol" pitchFamily="18" charset="2"/>
              </a:rPr>
            </a:br>
            <a:r>
              <a:rPr kumimoji="0" lang="zh-TW" altLang="en-US" b="1">
                <a:sym typeface="Symbol" pitchFamily="18" charset="2"/>
              </a:rPr>
              <a:t/>
            </a:r>
            <a:br>
              <a:rPr kumimoji="0" lang="zh-TW" altLang="en-US" b="1">
                <a:sym typeface="Symbol" pitchFamily="18" charset="2"/>
              </a:rPr>
            </a:br>
            <a:endParaRPr kumimoji="0" lang="zh-TW" altLang="en-US" b="1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0"/>
            <a:ext cx="8605838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3    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健康至寶</a:t>
            </a:r>
          </a:p>
          <a:p>
            <a:endParaRPr kumimoji="0" lang="zh-TW" altLang="en-US" sz="2800" b="1">
              <a:solidFill>
                <a:srgbClr val="FF0000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ym typeface="Symbol" pitchFamily="18" charset="2"/>
              </a:rPr>
              <a:t>金錢是子女的，地位是暫時的，榮譽是過去的，惟獨健康是自己的。指望子女？久病床前無孝子。指望老伴？自顧不暇無能為力，有力也只可陪伴慰藉照顧。指望錢？劍橋虐老，有錢也不可自保。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都是好好地維持自己的健康，及有好的家人關係</a:t>
            </a:r>
            <a:r>
              <a:rPr kumimoji="0" lang="zh-TW" altLang="en-US" sz="2800" b="1">
                <a:sym typeface="Symbol" pitchFamily="18" charset="2"/>
              </a:rPr>
              <a:t>，有老伴孝兒照顧作輔助。</a:t>
            </a:r>
            <a:br>
              <a:rPr kumimoji="0" lang="zh-TW" altLang="en-US" sz="2800" b="1">
                <a:sym typeface="Symbol" pitchFamily="18" charset="2"/>
              </a:rPr>
            </a:br>
            <a:endParaRPr kumimoji="0" lang="zh-TW" altLang="en-US" sz="2800" b="1">
              <a:sym typeface="Symbol" pitchFamily="18" charset="2"/>
            </a:endParaRPr>
          </a:p>
          <a:p>
            <a:r>
              <a:rPr kumimoji="0" lang="zh-TW" altLang="en-US" sz="2800" b="1">
                <a:sym typeface="Symbol" pitchFamily="18" charset="2"/>
              </a:rPr>
              <a:t>強身健體的方式有很多，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問題在於中年人自己，肯不肯上心，身體力行</a:t>
            </a:r>
            <a:r>
              <a:rPr kumimoji="0" lang="zh-TW" altLang="en-US" sz="2800" b="1">
                <a:sym typeface="Symbol" pitchFamily="18" charset="2"/>
              </a:rPr>
              <a:t>。要知道，身體是否健康，會影響到人的精神狀態、幸福感、工作效率、人的整體生活水準 </a:t>
            </a:r>
            <a:r>
              <a:rPr kumimoji="0" lang="en-US" altLang="zh-TW" sz="2800" b="1">
                <a:sym typeface="Symbol" pitchFamily="18" charset="2"/>
              </a:rPr>
              <a:t>-- </a:t>
            </a:r>
            <a:r>
              <a:rPr kumimoji="0" lang="zh-TW" altLang="en-US" sz="2800" b="1">
                <a:sym typeface="Symbol" pitchFamily="18" charset="2"/>
              </a:rPr>
              <a:t>沒有了健康，就沒有了一切。</a:t>
            </a:r>
            <a:r>
              <a:rPr kumimoji="0" lang="zh-TW" altLang="en-US" sz="2800">
                <a:sym typeface="Symbol" pitchFamily="18" charset="2"/>
              </a:rPr>
              <a:t> </a:t>
            </a:r>
            <a:r>
              <a:rPr kumimoji="0" lang="zh-TW" altLang="en-US" sz="2800" b="1">
                <a:sym typeface="Symbol" pitchFamily="18" charset="2"/>
              </a:rPr>
              <a:t/>
            </a:r>
            <a:br>
              <a:rPr kumimoji="0" lang="zh-TW" altLang="en-US" sz="2800" b="1">
                <a:sym typeface="Symbol" pitchFamily="18" charset="2"/>
              </a:rPr>
            </a:br>
            <a:endParaRPr kumimoji="0" lang="zh-TW" altLang="en-US" sz="2800" b="1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b="1" cap="none" smtClean="0">
                <a:solidFill>
                  <a:srgbClr val="D60093"/>
                </a:solidFill>
                <a:sym typeface="Symbol" pitchFamily="18" charset="2"/>
              </a:rPr>
              <a:t>4    </a:t>
            </a:r>
            <a:r>
              <a:rPr lang="zh-TW" altLang="en-US" b="1" cap="none" smtClean="0">
                <a:solidFill>
                  <a:srgbClr val="D60093"/>
                </a:solidFill>
                <a:sym typeface="Symbol" pitchFamily="18" charset="2"/>
              </a:rPr>
              <a:t>快樂三寶：知足常樂、自得其樂、助人為樂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660400"/>
            <a:ext cx="8605838" cy="470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A    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活在當下，珍惜所有，知足常樂</a:t>
            </a:r>
            <a:b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</a:br>
            <a:endParaRPr kumimoji="0" lang="zh-TW" altLang="en-US" sz="2800" b="1">
              <a:solidFill>
                <a:srgbClr val="FF0000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對於已得到的，人們往往忽視它；對於得不到的，   往往想得太美！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不斷拼搏囤積，比較計較，徒令人   勞累、傷損、怨惱、悔咎</a:t>
            </a:r>
            <a:r>
              <a:rPr kumimoji="0" lang="zh-TW" altLang="en-US" sz="2800" b="1">
                <a:sym typeface="Symbol" pitchFamily="18" charset="2"/>
              </a:rPr>
              <a:t>。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生活的美好和幸福全在於人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懂享受、珍惜和欣賞已得到的</a:t>
            </a:r>
            <a:r>
              <a:rPr kumimoji="0" lang="zh-TW" altLang="en-US" sz="2800" b="1">
                <a:sym typeface="Symbol" pitchFamily="18" charset="2"/>
              </a:rPr>
              <a:t>。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學習感恩</a:t>
            </a:r>
            <a:r>
              <a:rPr kumimoji="0" lang="zh-TW" altLang="en-US" sz="2800" b="1">
                <a:sym typeface="Symbol" pitchFamily="18" charset="2"/>
              </a:rPr>
              <a:t>，它不僅讓你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知足</a:t>
            </a:r>
            <a:r>
              <a:rPr kumimoji="0" lang="zh-TW" altLang="en-US" sz="2800" b="1">
                <a:sym typeface="Symbol" pitchFamily="18" charset="2"/>
              </a:rPr>
              <a:t>、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珍惜</a:t>
            </a:r>
            <a:r>
              <a:rPr kumimoji="0" lang="zh-TW" altLang="en-US" sz="2800" b="1">
                <a:sym typeface="Symbol" pitchFamily="18" charset="2"/>
              </a:rPr>
              <a:t>一沙一石、 一草一枝；還會讓你懂得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淡薄</a:t>
            </a:r>
            <a:r>
              <a:rPr kumimoji="0" lang="zh-TW" altLang="en-US" sz="2800" b="1">
                <a:sym typeface="Symbol" pitchFamily="18" charset="2"/>
              </a:rPr>
              <a:t>，減低苛索的壓力，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平撫</a:t>
            </a:r>
            <a:r>
              <a:rPr kumimoji="0" lang="zh-TW" altLang="en-US" sz="2800" b="1">
                <a:sym typeface="Symbol" pitchFamily="18" charset="2"/>
              </a:rPr>
              <a:t>你的貪慾、權慾和爭鬥，學懂知足常樂。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660400"/>
            <a:ext cx="8605838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B	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謀求幸福、自得其樂</a:t>
            </a:r>
          </a:p>
          <a:p>
            <a:endParaRPr kumimoji="0" lang="zh-TW" altLang="en-US" sz="2800" b="1">
              <a:solidFill>
                <a:srgbClr val="FF0000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990000"/>
                </a:solidFill>
                <a:sym typeface="Symbol" pitchFamily="18" charset="2"/>
              </a:rPr>
              <a:t>幸福快樂不會從天而降，要靠自己努力營造，關鍵在於心態。</a:t>
            </a:r>
            <a:br>
              <a:rPr kumimoji="0" lang="zh-TW" altLang="en-US" sz="2800" b="1">
                <a:solidFill>
                  <a:srgbClr val="990000"/>
                </a:solidFill>
                <a:sym typeface="Symbol" pitchFamily="18" charset="2"/>
              </a:rPr>
            </a:br>
            <a:endParaRPr kumimoji="0" lang="zh-TW" altLang="en-US" sz="2800" b="1">
              <a:solidFill>
                <a:srgbClr val="990000"/>
              </a:solidFill>
              <a:sym typeface="Symbol" pitchFamily="18" charset="2"/>
            </a:endParaRPr>
          </a:p>
          <a:p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、學習及愛好：</a:t>
            </a:r>
            <a:r>
              <a:rPr kumimoji="0" lang="zh-TW" altLang="en-US" sz="2800" b="1">
                <a:sym typeface="Symbol" pitchFamily="18" charset="2"/>
              </a:rPr>
              <a:t>讀書、看報、玩電腦、彈琴、繪畫、寫作和攝影。學什麼？任你挑，既長知識，又練大腦，提升你的思想境界。</a:t>
            </a:r>
          </a:p>
          <a:p>
            <a:r>
              <a:rPr kumimoji="0" lang="zh-TW" altLang="en-US" sz="2800" b="1">
                <a:sym typeface="Symbol" pitchFamily="18" charset="2"/>
              </a:rPr>
              <a:t>培養一種愛好，攝影、收藏、琴棋書畫、栽花養魚</a:t>
            </a:r>
            <a:r>
              <a:rPr kumimoji="0" lang="en-US" altLang="zh-TW" sz="2800" b="1">
                <a:sym typeface="Symbol" pitchFamily="18" charset="2"/>
              </a:rPr>
              <a:t>…</a:t>
            </a:r>
            <a:r>
              <a:rPr kumimoji="0" lang="zh-TW" altLang="en-US" sz="2800" b="1">
                <a:sym typeface="Symbol" pitchFamily="18" charset="2"/>
              </a:rPr>
              <a:t>它會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洗滌你的身心，啟發你的創意、情趣、浪漫。</a:t>
            </a:r>
            <a:r>
              <a:rPr kumimoji="0" lang="zh-TW" altLang="en-US" sz="2800" b="1">
                <a:sym typeface="Symbol" pitchFamily="18" charset="2"/>
              </a:rPr>
              <a:t>當你全身心地投入時，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更會給你帶來意想不到的寧靜和享受。</a:t>
            </a:r>
            <a:r>
              <a:rPr kumimoji="0" lang="zh-TW" altLang="en-US" sz="2800" b="1">
                <a:sym typeface="Symbol" pitchFamily="18" charset="2"/>
              </a:rPr>
              <a:t/>
            </a:r>
            <a:br>
              <a:rPr kumimoji="0" lang="zh-TW" altLang="en-US" sz="2800" b="1">
                <a:sym typeface="Symbol" pitchFamily="18" charset="2"/>
              </a:rPr>
            </a:br>
            <a:r>
              <a:rPr kumimoji="0" lang="zh-TW" altLang="en-US" b="1">
                <a:sym typeface="Symbol" pitchFamily="18" charset="2"/>
              </a:rPr>
              <a:t/>
            </a:r>
            <a:br>
              <a:rPr kumimoji="0" lang="zh-TW" altLang="en-US" b="1">
                <a:sym typeface="Symbol" pitchFamily="18" charset="2"/>
              </a:rPr>
            </a:br>
            <a:r>
              <a:rPr kumimoji="0" lang="zh-TW" altLang="en-US" sz="2800" b="1">
                <a:sym typeface="Symbol" pitchFamily="18" charset="2"/>
              </a:rPr>
              <a:t/>
            </a:r>
            <a:br>
              <a:rPr kumimoji="0" lang="zh-TW" altLang="en-US" sz="2800" b="1">
                <a:sym typeface="Symbol" pitchFamily="18" charset="2"/>
              </a:rPr>
            </a:br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1747" name="標題 1"/>
          <p:cNvSpPr>
            <a:spLocks/>
          </p:cNvSpPr>
          <p:nvPr/>
        </p:nvSpPr>
        <p:spPr bwMode="auto">
          <a:xfrm>
            <a:off x="323850" y="0"/>
            <a:ext cx="84963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kumimoji="0" lang="en-US" altLang="zh-TW" sz="3000" b="1">
                <a:solidFill>
                  <a:srgbClr val="D60093"/>
                </a:solidFill>
                <a:latin typeface="Century Schoolbook" pitchFamily="18" charset="0"/>
                <a:sym typeface="Symbol" pitchFamily="18" charset="2"/>
              </a:rPr>
              <a:t>4    </a:t>
            </a:r>
            <a:r>
              <a:rPr kumimoji="0" lang="zh-TW" altLang="en-US" sz="3000" b="1">
                <a:solidFill>
                  <a:srgbClr val="D60093"/>
                </a:solidFill>
                <a:latin typeface="Century Schoolbook" pitchFamily="18" charset="0"/>
                <a:sym typeface="Symbol" pitchFamily="18" charset="2"/>
              </a:rPr>
              <a:t>快樂三寶：知足常樂、自得其樂、助人為樂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68313" y="692150"/>
            <a:ext cx="80645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 sz="2800" b="1">
                <a:solidFill>
                  <a:srgbClr val="FF0000"/>
                </a:solidFill>
              </a:rPr>
              <a:t>中年危機</a:t>
            </a:r>
            <a:r>
              <a:rPr kumimoji="0" lang="zh-TW" altLang="en-US" sz="2800" b="1">
                <a:solidFill>
                  <a:schemeClr val="tx2"/>
                </a:solidFill>
              </a:rPr>
              <a:t>是指</a:t>
            </a:r>
            <a:r>
              <a:rPr kumimoji="0" lang="en-US" altLang="zh-TW" sz="2800" b="1">
                <a:solidFill>
                  <a:schemeClr val="tx2"/>
                </a:solidFill>
              </a:rPr>
              <a:t>35-50</a:t>
            </a:r>
            <a:r>
              <a:rPr kumimoji="0" lang="zh-TW" altLang="en-US" sz="2800" b="1">
                <a:solidFill>
                  <a:schemeClr val="tx2"/>
                </a:solidFill>
              </a:rPr>
              <a:t>歲的中年人在遭受各種壓力下所面對的心理和精神方面的危機：</a:t>
            </a:r>
          </a:p>
          <a:p>
            <a:pPr>
              <a:spcBef>
                <a:spcPct val="50000"/>
              </a:spcBef>
            </a:pPr>
            <a:r>
              <a:rPr kumimoji="0" lang="zh-TW" altLang="en-US" sz="2800" b="1">
                <a:solidFill>
                  <a:srgbClr val="D60093"/>
                </a:solidFill>
              </a:rPr>
              <a:t>如出現上班厭倦症、歸家厭倦症、生活厭倦症等</a:t>
            </a:r>
            <a:endParaRPr kumimoji="0" lang="zh-TW" altLang="en-US" sz="2800" b="1">
              <a:solidFill>
                <a:srgbClr val="009900"/>
              </a:solidFill>
            </a:endParaRPr>
          </a:p>
          <a:p>
            <a:pPr>
              <a:spcBef>
                <a:spcPct val="50000"/>
              </a:spcBef>
            </a:pPr>
            <a:r>
              <a:rPr kumimoji="0" lang="zh-TW" altLang="en-US" sz="2800" b="1">
                <a:solidFill>
                  <a:srgbClr val="0000FF"/>
                </a:solidFill>
              </a:rPr>
              <a:t>內心滿載負面的想法和情緒，如混亂、失望、無助、恐懼、沉悶、不滿現狀等。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  <a:sym typeface="Symbol" pitchFamily="18" charset="2"/>
              </a:rPr>
              <a:t>自得其樂</a:t>
            </a:r>
          </a:p>
        </p:txBody>
      </p:sp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660400"/>
            <a:ext cx="8605838" cy="704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b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、運動：</a:t>
            </a:r>
            <a:r>
              <a:rPr kumimoji="0" lang="zh-TW" altLang="en-US" sz="2800" b="1">
                <a:sym typeface="Symbol" pitchFamily="18" charset="2"/>
              </a:rPr>
              <a:t>游泳、跳舞、太極，各有所好，它可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增強你的體質，保住你的青春，和改善你的健康</a:t>
            </a:r>
            <a:r>
              <a:rPr kumimoji="0" lang="zh-TW" altLang="en-US" sz="2800" b="1">
                <a:sym typeface="Symbol" pitchFamily="18" charset="2"/>
              </a:rPr>
              <a:t>。</a:t>
            </a:r>
            <a:br>
              <a:rPr kumimoji="0" lang="zh-TW" altLang="en-US" sz="2800" b="1">
                <a:sym typeface="Symbol" pitchFamily="18" charset="2"/>
              </a:rPr>
            </a:br>
            <a:endParaRPr kumimoji="0" lang="zh-TW" altLang="en-US" sz="2800" b="1">
              <a:sym typeface="Symbol" pitchFamily="18" charset="2"/>
            </a:endParaRPr>
          </a:p>
          <a:p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c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、娛樂：</a:t>
            </a:r>
            <a:r>
              <a:rPr kumimoji="0" lang="zh-TW" altLang="en-US" sz="2800" b="1">
                <a:sym typeface="Symbol" pitchFamily="18" charset="2"/>
              </a:rPr>
              <a:t>旅遊、唱歌、打麻將，只要自己喜愛，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從玩中取樂交友</a:t>
            </a:r>
            <a:r>
              <a:rPr kumimoji="0" lang="zh-TW" altLang="en-US" sz="2800" b="1">
                <a:sym typeface="Symbol" pitchFamily="18" charset="2"/>
              </a:rPr>
              <a:t>，何樂而不為！</a:t>
            </a:r>
            <a:br>
              <a:rPr kumimoji="0" lang="zh-TW" altLang="en-US" sz="2800" b="1">
                <a:sym typeface="Symbol" pitchFamily="18" charset="2"/>
              </a:rPr>
            </a:br>
            <a:endParaRPr kumimoji="0" lang="zh-TW" altLang="en-US" sz="2800" b="1">
              <a:sym typeface="Symbol" pitchFamily="18" charset="2"/>
            </a:endParaRPr>
          </a:p>
          <a:p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、交友：</a:t>
            </a:r>
            <a:r>
              <a:rPr kumimoji="0" lang="zh-TW" altLang="en-US" sz="2800" b="1">
                <a:sym typeface="Symbol" pitchFamily="18" charset="2"/>
              </a:rPr>
              <a:t>晚年生活可以是豐富多姿彩的，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若擁有一班老友，能滋潤你的老年生活，使你不會感到孤單，生活過得有聲有色</a:t>
            </a:r>
            <a:r>
              <a:rPr kumimoji="0" lang="zh-TW" altLang="en-US" sz="2800" b="1">
                <a:sym typeface="Symbol" pitchFamily="18" charset="2"/>
              </a:rPr>
              <a:t>。靠得住的友誼是今生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最溫暖的一件外套</a:t>
            </a:r>
            <a:r>
              <a:rPr kumimoji="0" lang="zh-TW" altLang="en-US" sz="2800" b="1">
                <a:sym typeface="Symbol" pitchFamily="18" charset="2"/>
              </a:rPr>
              <a:t>。它是靠你的人品和性情打造的，要好好地珍惜如果到目前爲止，還沒有幾位摯友，現在便要用心去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發掘栽培</a:t>
            </a:r>
            <a:r>
              <a:rPr kumimoji="0" lang="zh-TW" altLang="en-US" sz="2800" b="1">
                <a:sym typeface="Symbol" pitchFamily="18" charset="2"/>
              </a:rPr>
              <a:t>，還來得及的。</a:t>
            </a:r>
            <a:r>
              <a:rPr kumimoji="0" lang="en-US" altLang="zh-TW" sz="2800" b="1">
                <a:solidFill>
                  <a:srgbClr val="990000"/>
                </a:solidFill>
                <a:sym typeface="Symbol" pitchFamily="18" charset="2"/>
              </a:rPr>
              <a:t>(</a:t>
            </a:r>
            <a:r>
              <a:rPr kumimoji="0" lang="zh-TW" altLang="en-US" sz="2800" b="1">
                <a:solidFill>
                  <a:srgbClr val="990000"/>
                </a:solidFill>
                <a:sym typeface="Symbol" pitchFamily="18" charset="2"/>
              </a:rPr>
              <a:t>特別是退休男士；教會是重要的來源</a:t>
            </a:r>
            <a:r>
              <a:rPr kumimoji="0" lang="en-US" altLang="zh-TW" sz="2800" b="1">
                <a:solidFill>
                  <a:srgbClr val="990000"/>
                </a:solidFill>
                <a:sym typeface="Symbol" pitchFamily="18" charset="2"/>
              </a:rPr>
              <a:t>)</a:t>
            </a:r>
            <a:br>
              <a:rPr kumimoji="0" lang="en-US" altLang="zh-TW" sz="2800" b="1">
                <a:solidFill>
                  <a:srgbClr val="990000"/>
                </a:solidFill>
                <a:sym typeface="Symbol" pitchFamily="18" charset="2"/>
              </a:rPr>
            </a:br>
            <a:r>
              <a:rPr kumimoji="0" lang="en-US" altLang="zh-TW" b="1">
                <a:sym typeface="Symbol" pitchFamily="18" charset="2"/>
              </a:rPr>
              <a:t/>
            </a:r>
            <a:br>
              <a:rPr kumimoji="0" lang="en-US" altLang="zh-TW" b="1">
                <a:sym typeface="Symbol" pitchFamily="18" charset="2"/>
              </a:rPr>
            </a:br>
            <a:r>
              <a:rPr kumimoji="0" lang="zh-TW" altLang="en-US" b="1">
                <a:sym typeface="Symbol" pitchFamily="18" charset="2"/>
              </a:rPr>
              <a:t/>
            </a:r>
            <a:br>
              <a:rPr kumimoji="0" lang="zh-TW" altLang="en-US" b="1">
                <a:sym typeface="Symbol" pitchFamily="18" charset="2"/>
              </a:rPr>
            </a:br>
            <a:r>
              <a:rPr kumimoji="0" lang="zh-TW" altLang="en-US" sz="2800" b="1">
                <a:sym typeface="Symbol" pitchFamily="18" charset="2"/>
              </a:rPr>
              <a:t/>
            </a:r>
            <a:br>
              <a:rPr kumimoji="0" lang="zh-TW" altLang="en-US" sz="2800" b="1">
                <a:sym typeface="Symbol" pitchFamily="18" charset="2"/>
              </a:rPr>
            </a:br>
            <a:endParaRPr kumimoji="0" lang="zh-TW" altLang="en-US" sz="2800" b="1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  <a:sym typeface="Symbol" pitchFamily="18" charset="2"/>
              </a:rPr>
              <a:t>自得其樂</a:t>
            </a:r>
          </a:p>
        </p:txBody>
      </p:sp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660400"/>
            <a:ext cx="8351838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e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、家庭溫暖：</a:t>
            </a:r>
          </a:p>
          <a:p>
            <a:endParaRPr kumimoji="0" lang="zh-TW" altLang="en-US" sz="2800" b="1">
              <a:solidFill>
                <a:srgbClr val="FF0000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ym typeface="Symbol" pitchFamily="18" charset="2"/>
              </a:rPr>
              <a:t>要把生活重心漸漸移向家庭，多體驗家庭生活的樂趣。工作中的困擾也應及時家人交流爭取他们的理解和支持。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家人之間的相互關心和愛護，對人的心理健康十分重要。要以愛去構建的幸福家庭，只要肯付出，永遠不怕遲。 </a:t>
            </a:r>
          </a:p>
          <a:p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990000"/>
                </a:solidFill>
                <a:sym typeface="Symbol" pitchFamily="18" charset="2"/>
              </a:rPr>
              <a:t>溝通、理解、包容；尊重、欣賞、讚許；</a:t>
            </a:r>
          </a:p>
          <a:p>
            <a:r>
              <a:rPr kumimoji="0" lang="zh-TW" altLang="en-US" sz="2800" b="1">
                <a:solidFill>
                  <a:srgbClr val="990000"/>
                </a:solidFill>
                <a:sym typeface="Symbol" pitchFamily="18" charset="2"/>
              </a:rPr>
              <a:t>付出、互動、創新</a:t>
            </a:r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/>
            </a:r>
            <a:b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</a:br>
            <a:r>
              <a:rPr kumimoji="0" lang="zh-TW" altLang="en-US" sz="2800" b="1">
                <a:sym typeface="Symbol" pitchFamily="18" charset="2"/>
              </a:rPr>
              <a:t/>
            </a:r>
            <a:br>
              <a:rPr kumimoji="0" lang="zh-TW" altLang="en-US" sz="2800" b="1">
                <a:sym typeface="Symbol" pitchFamily="18" charset="2"/>
              </a:rPr>
            </a:br>
            <a:r>
              <a:rPr kumimoji="0" lang="zh-TW" altLang="en-US" sz="2800" b="1">
                <a:sym typeface="Symbol" pitchFamily="18" charset="2"/>
              </a:rPr>
              <a:t/>
            </a:r>
            <a:br>
              <a:rPr kumimoji="0" lang="zh-TW" altLang="en-US" sz="2800" b="1">
                <a:sym typeface="Symbol" pitchFamily="18" charset="2"/>
              </a:rPr>
            </a:br>
            <a:endParaRPr kumimoji="0" lang="zh-TW" altLang="en-US" sz="2800" b="1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660400"/>
            <a:ext cx="8351838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700" b="1">
                <a:solidFill>
                  <a:srgbClr val="FF0000"/>
                </a:solidFill>
                <a:sym typeface="Symbol" pitchFamily="18" charset="2"/>
              </a:rPr>
              <a:t>C    </a:t>
            </a:r>
            <a:r>
              <a:rPr kumimoji="0" lang="zh-TW" altLang="en-US" sz="2700" b="1">
                <a:solidFill>
                  <a:srgbClr val="FF0000"/>
                </a:solidFill>
                <a:sym typeface="Symbol" pitchFamily="18" charset="2"/>
              </a:rPr>
              <a:t>助人為樂</a:t>
            </a:r>
          </a:p>
          <a:p>
            <a:r>
              <a:rPr kumimoji="0" lang="zh-TW" altLang="en-US" sz="2700" b="1">
                <a:sym typeface="Symbol" pitchFamily="18" charset="2"/>
              </a:rPr>
              <a:t>雖然，我們的人生，總不會事事如意，也總有人比我們強，但神只求我們盡忠，與自己比，做好本份和托付。</a:t>
            </a:r>
          </a:p>
          <a:p>
            <a:r>
              <a:rPr kumimoji="0" lang="zh-HK" altLang="en-US" sz="2700" b="1">
                <a:sym typeface="Symbol" pitchFamily="18" charset="2"/>
              </a:rPr>
              <a:t>人稱「愛心老闆」的李松慶，讀完中一之後便輟學了，但他仍可努力做到老板，在愛民邨開粥鋪。他在金融海嘯期間，每天免費派粥給邨內長者，因而感動全城。他說</a:t>
            </a:r>
            <a:r>
              <a:rPr kumimoji="0" lang="zh-HK" altLang="en-US" sz="2700" b="1">
                <a:solidFill>
                  <a:srgbClr val="0000FF"/>
                </a:solidFill>
                <a:sym typeface="Symbol" pitchFamily="18" charset="2"/>
              </a:rPr>
              <a:t>「小人物咪做小事囉」，他一樣可以對社會有貢獻，</a:t>
            </a:r>
            <a:r>
              <a:rPr kumimoji="0" lang="zh-TW" altLang="en-US" sz="2700" b="1">
                <a:solidFill>
                  <a:srgbClr val="0000FF"/>
                </a:solidFill>
                <a:sym typeface="Symbol" pitchFamily="18" charset="2"/>
              </a:rPr>
              <a:t>可讓世界更美麗、</a:t>
            </a:r>
            <a:r>
              <a:rPr kumimoji="0" lang="zh-HK" altLang="en-US" sz="2700" b="1">
                <a:solidFill>
                  <a:srgbClr val="0000FF"/>
                </a:solidFill>
                <a:sym typeface="Symbol" pitchFamily="18" charset="2"/>
              </a:rPr>
              <a:t>可</a:t>
            </a:r>
            <a:r>
              <a:rPr kumimoji="0" lang="zh-TW" altLang="en-US" sz="2700" b="1">
                <a:solidFill>
                  <a:srgbClr val="0000FF"/>
                </a:solidFill>
                <a:sym typeface="Symbol" pitchFamily="18" charset="2"/>
              </a:rPr>
              <a:t>讓自己</a:t>
            </a:r>
            <a:r>
              <a:rPr kumimoji="0" lang="zh-HK" altLang="en-US" sz="2700" b="1">
                <a:solidFill>
                  <a:srgbClr val="0000FF"/>
                </a:solidFill>
                <a:sym typeface="Symbol" pitchFamily="18" charset="2"/>
              </a:rPr>
              <a:t>滿足快樂</a:t>
            </a:r>
            <a:r>
              <a:rPr kumimoji="0" lang="zh-TW" altLang="en-US" sz="2700" b="1">
                <a:solidFill>
                  <a:srgbClr val="0000FF"/>
                </a:solidFill>
                <a:sym typeface="Symbol" pitchFamily="18" charset="2"/>
              </a:rPr>
              <a:t>。</a:t>
            </a:r>
            <a:endParaRPr kumimoji="0" lang="zh-HK" altLang="zh-TW" sz="2700" b="1">
              <a:sym typeface="Symbol" pitchFamily="18" charset="2"/>
            </a:endParaRPr>
          </a:p>
          <a:p>
            <a:r>
              <a:rPr kumimoji="0" lang="zh-HK" altLang="en-US" sz="2700" b="1">
                <a:sym typeface="Symbol" pitchFamily="18" charset="2"/>
              </a:rPr>
              <a:t>衛理中學校長，天天在校門口迎接學生，真心幫助跑錯試場的女人，小事一樣可以溫暖人心。</a:t>
            </a:r>
            <a:endParaRPr kumimoji="0" lang="zh-HK" altLang="zh-TW" sz="2700" b="1">
              <a:sym typeface="Symbol" pitchFamily="18" charset="2"/>
            </a:endParaRPr>
          </a:p>
          <a:p>
            <a:r>
              <a:rPr kumimoji="0" lang="zh-TW" altLang="en-US" sz="2700" b="1">
                <a:solidFill>
                  <a:srgbClr val="0000FF"/>
                </a:solidFill>
                <a:sym typeface="Symbol" pitchFamily="18" charset="2"/>
              </a:rPr>
              <a:t>讓那些比你苦、比你難的人感受到這世上的陽光，讓愛開出最美麗的人性之花。</a:t>
            </a:r>
          </a:p>
          <a:p>
            <a:r>
              <a:rPr kumimoji="0" lang="zh-TW" altLang="en-US" sz="2700" b="1">
                <a:solidFill>
                  <a:srgbClr val="990000"/>
                </a:solidFill>
                <a:sym typeface="Symbol" pitchFamily="18" charset="2"/>
              </a:rPr>
              <a:t>且神會賞賜</a:t>
            </a:r>
          </a:p>
        </p:txBody>
      </p:sp>
      <p:sp>
        <p:nvSpPr>
          <p:cNvPr id="34819" name="標題 1"/>
          <p:cNvSpPr>
            <a:spLocks/>
          </p:cNvSpPr>
          <p:nvPr/>
        </p:nvSpPr>
        <p:spPr bwMode="auto">
          <a:xfrm>
            <a:off x="323850" y="0"/>
            <a:ext cx="84963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kumimoji="0" lang="en-US" altLang="zh-TW" sz="3000" b="1">
                <a:solidFill>
                  <a:srgbClr val="D60093"/>
                </a:solidFill>
                <a:latin typeface="Century Schoolbook" pitchFamily="18" charset="0"/>
                <a:sym typeface="Symbol" pitchFamily="18" charset="2"/>
              </a:rPr>
              <a:t>4    </a:t>
            </a:r>
            <a:r>
              <a:rPr kumimoji="0" lang="zh-TW" altLang="en-US" sz="3000" b="1">
                <a:solidFill>
                  <a:srgbClr val="D60093"/>
                </a:solidFill>
                <a:latin typeface="Century Schoolbook" pitchFamily="18" charset="0"/>
                <a:sym typeface="Symbol" pitchFamily="18" charset="2"/>
              </a:rPr>
              <a:t>快樂三寶：知足常樂、自得其樂、助人為樂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  <a:sym typeface="Symbol" pitchFamily="18" charset="2"/>
              </a:rPr>
              <a:t>更年期</a:t>
            </a:r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476250"/>
            <a:ext cx="8351838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女性</a:t>
            </a:r>
            <a:r>
              <a:rPr kumimoji="0" lang="zh-TW" altLang="en-US" sz="2600" b="1">
                <a:sym typeface="Symbol" pitchFamily="18" charset="2"/>
              </a:rPr>
              <a:t>更年期的主要變化是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卵巢功能逐漸衰退</a:t>
            </a:r>
            <a:r>
              <a:rPr kumimoji="0" lang="zh-TW" altLang="en-US" sz="2600" b="1">
                <a:sym typeface="Symbol" pitchFamily="18" charset="2"/>
              </a:rPr>
              <a:t>。女性出生時卵巢中約有</a:t>
            </a:r>
            <a:r>
              <a:rPr kumimoji="0" lang="en-US" altLang="zh-TW" sz="2600" b="1">
                <a:sym typeface="Symbol" pitchFamily="18" charset="2"/>
              </a:rPr>
              <a:t>70</a:t>
            </a:r>
            <a:r>
              <a:rPr kumimoji="0" lang="zh-TW" altLang="en-US" sz="2600" b="1">
                <a:sym typeface="Symbol" pitchFamily="18" charset="2"/>
              </a:rPr>
              <a:t>萬個卵細胞，青春期減少到</a:t>
            </a:r>
            <a:r>
              <a:rPr kumimoji="0" lang="en-US" altLang="zh-TW" sz="2600" b="1">
                <a:sym typeface="Symbol" pitchFamily="18" charset="2"/>
              </a:rPr>
              <a:t>30</a:t>
            </a:r>
            <a:r>
              <a:rPr kumimoji="0" lang="zh-TW" altLang="en-US" sz="2600" b="1">
                <a:sym typeface="Symbol" pitchFamily="18" charset="2"/>
              </a:rPr>
              <a:t>萬個，生育年齡期不斷減少，到</a:t>
            </a:r>
            <a:r>
              <a:rPr kumimoji="0" lang="en-US" altLang="zh-TW" sz="2600" b="1">
                <a:sym typeface="Symbol" pitchFamily="18" charset="2"/>
              </a:rPr>
              <a:t>50</a:t>
            </a:r>
            <a:r>
              <a:rPr kumimoji="0" lang="zh-TW" altLang="en-US" sz="2600" b="1">
                <a:sym typeface="Symbol" pitchFamily="18" charset="2"/>
              </a:rPr>
              <a:t>歲左右所剩無幾，其產生的激素也就大為減少，因此產生了卵巢功能衰竭，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引起一系列內分泌的變化及全身各系統的變化</a:t>
            </a:r>
            <a:r>
              <a:rPr kumimoji="0" lang="zh-TW" altLang="en-US" sz="2600" b="1">
                <a:sym typeface="Symbol" pitchFamily="18" charset="2"/>
              </a:rPr>
              <a:t>。</a:t>
            </a:r>
          </a:p>
          <a:p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女性更年期又可分為絕經前期（絕經前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2-5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年）、絕經期（末次月經後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年，約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40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歲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-70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歲左右）和絕經後期 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(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絕經後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15-20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年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)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。中國城市婦女絕經年齡平均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49.5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歲，農村婦女年齡平均為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47.5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歲。</a:t>
            </a:r>
            <a:endParaRPr kumimoji="0" lang="zh-TW" altLang="zh-TW" sz="2600" b="1">
              <a:solidFill>
                <a:srgbClr val="0000FF"/>
              </a:solidFill>
              <a:sym typeface="Symbol" pitchFamily="18" charset="2"/>
            </a:endParaRPr>
          </a:p>
          <a:p>
            <a:r>
              <a:rPr kumimoji="0" lang="zh-TW" altLang="en-US" sz="2600" b="1">
                <a:sym typeface="Symbol" pitchFamily="18" charset="2"/>
              </a:rPr>
              <a:t>這段時間內婦女身體及精神上發生了巨大變化，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如月經變化、面色潮紅、心悸、失眠、乏力、抑鬱、多慮、情緒不穩定，易激動，注意力難於集中等。</a:t>
            </a:r>
            <a:endParaRPr kumimoji="0" lang="zh-TW" altLang="zh-TW" sz="2600" b="1">
              <a:solidFill>
                <a:srgbClr val="FF0000"/>
              </a:solidFill>
              <a:sym typeface="Symbol" pitchFamily="18" charset="2"/>
            </a:endParaRPr>
          </a:p>
          <a:p>
            <a:r>
              <a:rPr kumimoji="0" lang="zh-TW" altLang="en-US" sz="2600" b="1">
                <a:sym typeface="Symbol" pitchFamily="18" charset="2"/>
              </a:rPr>
              <a:t>大多數婦女由於卵巢功能減退比較緩慢，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透過自身調節，已足以適應這種變化，或僅有輕微症状。有需要可看醫生吃藥改善情況。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  <a:sym typeface="Symbol" pitchFamily="18" charset="2"/>
              </a:rPr>
              <a:t>更年期</a:t>
            </a:r>
          </a:p>
        </p:txBody>
      </p:sp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476250"/>
            <a:ext cx="8351838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男性</a:t>
            </a:r>
            <a:r>
              <a:rPr kumimoji="0" lang="zh-TW" altLang="en-US" sz="2600" b="1">
                <a:sym typeface="Symbol" pitchFamily="18" charset="2"/>
              </a:rPr>
              <a:t>更年期由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睾丸功能退化和性激素分泌減少</a:t>
            </a:r>
            <a:r>
              <a:rPr kumimoji="0" lang="zh-TW" altLang="en-US" sz="2600" b="1">
                <a:sym typeface="Symbol" pitchFamily="18" charset="2"/>
              </a:rPr>
              <a:t>所引起的。男性更年期來得較晚，一般在</a:t>
            </a:r>
            <a:r>
              <a:rPr kumimoji="0" lang="en-US" altLang="zh-TW" sz="2600" b="1">
                <a:solidFill>
                  <a:srgbClr val="FF0000"/>
                </a:solidFill>
                <a:sym typeface="Symbol" pitchFamily="18" charset="2"/>
              </a:rPr>
              <a:t>55-65</a:t>
            </a:r>
            <a:r>
              <a:rPr kumimoji="0" lang="zh-TW" altLang="en-US" sz="2600" b="1">
                <a:solidFill>
                  <a:srgbClr val="FF0000"/>
                </a:solidFill>
                <a:sym typeface="Symbol" pitchFamily="18" charset="2"/>
              </a:rPr>
              <a:t>歲</a:t>
            </a:r>
            <a:r>
              <a:rPr kumimoji="0" lang="zh-TW" altLang="en-US" sz="2600" b="1">
                <a:sym typeface="Symbol" pitchFamily="18" charset="2"/>
              </a:rPr>
              <a:t>左右，臨床表現輕重不一，輕者甚至無所覺察，重者影響生活及工作。</a:t>
            </a:r>
          </a:p>
          <a:p>
            <a:r>
              <a:rPr kumimoji="0" lang="zh-TW" altLang="en-US" sz="2600" b="1">
                <a:sym typeface="Symbol" pitchFamily="18" charset="2"/>
              </a:rPr>
              <a:t>男性更年期常見的臨床表現有：</a:t>
            </a:r>
          </a:p>
          <a:p>
            <a:r>
              <a:rPr kumimoji="0" lang="zh-TW" altLang="en-US" sz="2600" b="1">
                <a:sym typeface="Symbol" pitchFamily="18" charset="2"/>
              </a:rPr>
              <a:t>   在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精神心理方面</a:t>
            </a:r>
            <a:r>
              <a:rPr kumimoji="0" lang="zh-TW" altLang="en-US" sz="2600" b="1">
                <a:sym typeface="Symbol" pitchFamily="18" charset="2"/>
              </a:rPr>
              <a:t>，注意力不集中，辦事缺乏信心，工作能力減弱，記憶力、應變力均較差，處理事情優柔寡斷，陷於悲傷、焦慮、猜疑、偏執、煩惱的狀態中。</a:t>
            </a:r>
          </a:p>
          <a:p>
            <a:r>
              <a:rPr kumimoji="0" lang="zh-TW" altLang="en-US" sz="2600" b="1">
                <a:sym typeface="Symbol" pitchFamily="18" charset="2"/>
              </a:rPr>
              <a:t>   自覺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體力</a:t>
            </a:r>
            <a:r>
              <a:rPr kumimoji="0" lang="zh-TW" altLang="en-US" sz="2600" b="1">
                <a:sym typeface="Symbol" pitchFamily="18" charset="2"/>
              </a:rPr>
              <a:t>不支，需求更多的休息才能應付日常工作。</a:t>
            </a:r>
          </a:p>
          <a:p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   性功能</a:t>
            </a:r>
            <a:r>
              <a:rPr kumimoji="0" lang="zh-TW" altLang="en-US" sz="2600" b="1">
                <a:sym typeface="Symbol" pitchFamily="18" charset="2"/>
              </a:rPr>
              <a:t>方面，患者性慾、性反應、性能力持續減弱，有時出現陽痿、早泄。</a:t>
            </a:r>
          </a:p>
          <a:p>
            <a:r>
              <a:rPr kumimoji="0" lang="zh-TW" altLang="en-US" sz="2600" b="1">
                <a:sym typeface="Symbol" pitchFamily="18" charset="2"/>
              </a:rPr>
              <a:t>   在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其它方面</a:t>
            </a:r>
            <a:r>
              <a:rPr kumimoji="0" lang="zh-TW" altLang="en-US" sz="2600" b="1">
                <a:sym typeface="Symbol" pitchFamily="18" charset="2"/>
              </a:rPr>
              <a:t>，患者還可出現頭暈耳鳴、失眠多夢、食欲不振、大便秘結，小便短少或清長等多臟腑功能失調的症状。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115888"/>
            <a:ext cx="8135938" cy="49053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2800" b="1" cap="none" smtClean="0">
                <a:solidFill>
                  <a:srgbClr val="FF0000"/>
                </a:solidFill>
              </a:rPr>
              <a:t>中年危機</a:t>
            </a:r>
            <a:r>
              <a:rPr lang="zh-TW" altLang="en-US" sz="2800" b="1" cap="none" smtClean="0"/>
              <a:t>。主要特徵如下：</a:t>
            </a:r>
            <a:endParaRPr lang="zh-HK" altLang="en-US" sz="2800" b="1" cap="none" smtClean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0825" y="620713"/>
            <a:ext cx="864235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2800" b="1">
                <a:solidFill>
                  <a:srgbClr val="0000FF"/>
                </a:solidFill>
              </a:rPr>
              <a:t>體能衰退，肌肉鬆弛，頭髮脫落，體型漸胖，青春不再，體力和精力都逐漸在走下坡；</a:t>
            </a:r>
          </a:p>
          <a:p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 </a:t>
            </a:r>
            <a:r>
              <a:rPr kumimoji="0" lang="zh-TW" altLang="en-US" b="1">
                <a:solidFill>
                  <a:srgbClr val="0000FF"/>
                </a:solidFill>
                <a:sym typeface="Symbol" pitchFamily="18" charset="2"/>
              </a:rPr>
              <a:t>  </a:t>
            </a:r>
            <a:r>
              <a:rPr kumimoji="0" lang="zh-TW" altLang="en-US" sz="2800" b="1">
                <a:solidFill>
                  <a:srgbClr val="D60093"/>
                </a:solidFill>
              </a:rPr>
              <a:t>事業停濟不前，沒有轉機：工廠都搬到亞洲工資低廉的國家，公司生意一落千丈，年年裁員，幾時到我？年輕人肯捱肯搏、又擅長</a:t>
            </a:r>
            <a:r>
              <a:rPr kumimoji="0" lang="en-US" altLang="zh-TW" sz="2800" b="1">
                <a:solidFill>
                  <a:srgbClr val="D60093"/>
                </a:solidFill>
              </a:rPr>
              <a:t>IT</a:t>
            </a:r>
            <a:r>
              <a:rPr kumimoji="0" lang="zh-TW" altLang="en-US" sz="2800" b="1">
                <a:solidFill>
                  <a:srgbClr val="D60093"/>
                </a:solidFill>
              </a:rPr>
              <a:t>、我怎樣與他們競爭呢？我的工資是新人的數倍，公司會否炒我降成本？</a:t>
            </a:r>
          </a:p>
          <a:p>
            <a:endParaRPr kumimoji="0" lang="zh-TW" altLang="en-US" sz="2800" b="1">
              <a:solidFill>
                <a:srgbClr val="D60093"/>
              </a:solidFill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2800" b="1">
                <a:solidFill>
                  <a:srgbClr val="0000FF"/>
                </a:solidFill>
              </a:rPr>
              <a:t>繼續在公司裏待下去，頂多也只是每年控通脹加</a:t>
            </a:r>
            <a:r>
              <a:rPr kumimoji="0" lang="en-US" altLang="zh-TW" sz="2800" b="1">
                <a:solidFill>
                  <a:srgbClr val="0000FF"/>
                </a:solidFill>
              </a:rPr>
              <a:t>3%</a:t>
            </a:r>
            <a:r>
              <a:rPr kumimoji="0" lang="zh-TW" altLang="en-US" sz="2800" b="1">
                <a:solidFill>
                  <a:srgbClr val="0000FF"/>
                </a:solidFill>
              </a:rPr>
              <a:t>人工，沒有前途。我應否另謀出路？</a:t>
            </a:r>
          </a:p>
          <a:p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2800" b="1">
                <a:solidFill>
                  <a:srgbClr val="D60093"/>
                </a:solidFill>
              </a:rPr>
              <a:t>事事比不上人：舊同學已是上市公司主席、住豪宅、揸靚車、子女讀名校等。</a:t>
            </a:r>
            <a:endParaRPr lang="zh-TW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115888"/>
            <a:ext cx="8135938" cy="49053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2800" b="1" cap="none" smtClean="0">
                <a:solidFill>
                  <a:srgbClr val="FF0000"/>
                </a:solidFill>
              </a:rPr>
              <a:t>中年危機</a:t>
            </a:r>
            <a:r>
              <a:rPr lang="zh-TW" altLang="en-US" sz="2800" b="1" cap="none" smtClean="0"/>
              <a:t>。主要特徵如下：</a:t>
            </a:r>
            <a:endParaRPr lang="zh-HK" altLang="en-US" sz="2800" b="1" cap="none" smtClean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95288" y="620713"/>
            <a:ext cx="8497887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2800" b="1">
                <a:solidFill>
                  <a:srgbClr val="0000FF"/>
                </a:solidFill>
              </a:rPr>
              <a:t>家庭責任沉重，供樓、家用、學費、供養和照顧父母、支付醫療開支。</a:t>
            </a:r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2800" b="1">
                <a:solidFill>
                  <a:srgbClr val="D60093"/>
                </a:solidFill>
              </a:rPr>
              <a:t>婚姻不如意，感情淡而無味，經常吵架。</a:t>
            </a:r>
            <a:endParaRPr kumimoji="0" lang="zh-TW" altLang="en-US" sz="2800" b="1">
              <a:solidFill>
                <a:srgbClr val="D60093"/>
              </a:solidFill>
              <a:sym typeface="Symbol" pitchFamily="18" charset="2"/>
            </a:endParaRPr>
          </a:p>
          <a:p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2800" b="1">
                <a:solidFill>
                  <a:srgbClr val="0000FF"/>
                </a:solidFill>
              </a:rPr>
              <a:t>子女自立或反叛，不需要或不接受你關注。</a:t>
            </a:r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2800" b="1">
                <a:solidFill>
                  <a:srgbClr val="D60093"/>
                </a:solidFill>
              </a:rPr>
              <a:t>對世事 </a:t>
            </a:r>
            <a:r>
              <a:rPr kumimoji="0" lang="en-US" altLang="zh-TW" sz="2800" b="1">
                <a:solidFill>
                  <a:srgbClr val="D60093"/>
                </a:solidFill>
              </a:rPr>
              <a:t>(</a:t>
            </a:r>
            <a:r>
              <a:rPr kumimoji="0" lang="zh-TW" altLang="en-US" sz="2800" b="1">
                <a:solidFill>
                  <a:srgbClr val="D60093"/>
                </a:solidFill>
              </a:rPr>
              <a:t>世界、國家、社會、公司、家庭等</a:t>
            </a:r>
            <a:r>
              <a:rPr kumimoji="0" lang="en-US" altLang="zh-TW" sz="2800" b="1">
                <a:solidFill>
                  <a:srgbClr val="D60093"/>
                </a:solidFill>
              </a:rPr>
              <a:t>) </a:t>
            </a:r>
            <a:r>
              <a:rPr kumimoji="0" lang="zh-TW" altLang="en-US" sz="2800" b="1">
                <a:solidFill>
                  <a:srgbClr val="D60093"/>
                </a:solidFill>
              </a:rPr>
              <a:t>感到無奈、不滿 </a:t>
            </a:r>
            <a:r>
              <a:rPr kumimoji="0" lang="en-US" altLang="zh-TW" sz="2800" b="1">
                <a:solidFill>
                  <a:srgbClr val="D60093"/>
                </a:solidFill>
              </a:rPr>
              <a:t>-- </a:t>
            </a:r>
            <a:r>
              <a:rPr kumimoji="0" lang="zh-TW" altLang="en-US" sz="2800" b="1">
                <a:solidFill>
                  <a:srgbClr val="D60093"/>
                </a:solidFill>
              </a:rPr>
              <a:t>憤怒中年。</a:t>
            </a:r>
            <a:endParaRPr kumimoji="0" lang="zh-TW" altLang="en-US" sz="2800" b="1">
              <a:solidFill>
                <a:srgbClr val="D60093"/>
              </a:solidFill>
              <a:sym typeface="Symbol" pitchFamily="18" charset="2"/>
            </a:endParaRPr>
          </a:p>
          <a:p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   </a:t>
            </a:r>
            <a:r>
              <a:rPr kumimoji="0" lang="zh-TW" altLang="en-US" sz="2800" b="1">
                <a:solidFill>
                  <a:srgbClr val="0000FF"/>
                </a:solidFill>
              </a:rPr>
              <a:t>向前望，感到自己已不再可能實現年輕時的理想，人生失去目標，也擔心自己退休和老年以後的生活。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115888"/>
            <a:ext cx="8135938" cy="49053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2800" b="1" cap="none" smtClean="0">
                <a:solidFill>
                  <a:srgbClr val="FF0000"/>
                </a:solidFill>
              </a:rPr>
              <a:t>中年危機</a:t>
            </a:r>
            <a:r>
              <a:rPr lang="zh-TW" altLang="en-US" sz="2800" b="1" cap="none" smtClean="0"/>
              <a:t>。主要特徵如下：</a:t>
            </a:r>
            <a:endParaRPr lang="zh-HK" altLang="en-US" sz="2800" b="1" cap="none" smtClean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800" b="1">
                <a:solidFill>
                  <a:srgbClr val="D60093"/>
                </a:solidFill>
                <a:sym typeface="Symbol" pitchFamily="18" charset="2"/>
              </a:rPr>
              <a:t>想證明自己仍有征服能力，或與伴侶有感情問題，  又或在工作上遇上知音，不知不覺中發展了婚外情，或選擇一夜情和泡夜店等。</a:t>
            </a:r>
          </a:p>
          <a:p>
            <a:endParaRPr kumimoji="0" lang="zh-TW" altLang="en-US" sz="2800" b="1">
              <a:solidFill>
                <a:srgbClr val="D60093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退休在家，由緊張忙碌的生活突然變得無事可做，  活動範圍減小，社会地位下降，令人感到若有所失，内心空虛難以適應。</a:t>
            </a:r>
          </a:p>
          <a:p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D60093"/>
                </a:solidFill>
                <a:sym typeface="Symbol" pitchFamily="18" charset="2"/>
              </a:rPr>
              <a:t>為改變而改變、特別是想轉職或撇下現有的感情和重擔。</a:t>
            </a:r>
          </a:p>
          <a:p>
            <a:endParaRPr kumimoji="0" lang="zh-TW" altLang="en-US" sz="2800" b="1">
              <a:solidFill>
                <a:srgbClr val="D60093"/>
              </a:solidFill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多了喝酒、嗜睡、食慾降低，或有抑鬱的徵狀。</a:t>
            </a:r>
          </a:p>
          <a:p>
            <a:endParaRPr kumimoji="0" lang="zh-TW" altLang="en-US" sz="2800" b="1">
              <a:solidFill>
                <a:srgbClr val="0000FF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417513"/>
            <a:ext cx="8135938" cy="49053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2600" b="1" cap="none" smtClean="0">
                <a:solidFill>
                  <a:srgbClr val="FF0000"/>
                </a:solidFill>
              </a:rPr>
              <a:t>詩篇</a:t>
            </a:r>
            <a:r>
              <a:rPr lang="en-US" altLang="zh-TW" sz="2600" b="1" cap="none" smtClean="0">
                <a:solidFill>
                  <a:srgbClr val="FF0000"/>
                </a:solidFill>
              </a:rPr>
              <a:t>102</a:t>
            </a:r>
            <a:r>
              <a:rPr lang="zh-TW" altLang="en-US" sz="2600" b="1" cap="none" smtClean="0">
                <a:solidFill>
                  <a:srgbClr val="FF0000"/>
                </a:solidFill>
              </a:rPr>
              <a:t>篇</a:t>
            </a:r>
            <a:r>
              <a:rPr lang="zh-TW" altLang="en-US" sz="2600" b="1" cap="none" smtClean="0"/>
              <a:t>以寫實的筆法，描繪一個中年人的身體和心靈狀態，在危機環伺下，逐漸耗損了生命力──　　　　　　</a:t>
            </a:r>
            <a:r>
              <a:rPr lang="zh-TW" altLang="en-US" sz="2600" cap="none" smtClean="0"/>
              <a:t> </a:t>
            </a:r>
            <a:endParaRPr lang="zh-HK" altLang="en-US" sz="2600" cap="none" smtClean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8964612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  我的年日如煙雲消滅   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慨歎生命的短暫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  我的骨頭如火把燒著   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健康逐漸磨損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4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  我心被傷如草枯乾 </a:t>
            </a:r>
            <a:r>
              <a:rPr kumimoji="0" lang="zh-TW" altLang="en-US" sz="2600">
                <a:sym typeface="Symbol" pitchFamily="18" charset="2"/>
              </a:rPr>
              <a:t>    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</a:t>
            </a:r>
            <a:r>
              <a:rPr kumimoji="0" lang="zh-TW" altLang="en-US" sz="2600">
                <a:sym typeface="Symbol" pitchFamily="18" charset="2"/>
              </a:rPr>
              <a:t> 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情感脆弱容易受傷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4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  我甚至忘記吃飯  </a:t>
            </a:r>
            <a:r>
              <a:rPr kumimoji="0" lang="zh-TW" altLang="en-US" sz="2600">
                <a:sym typeface="Symbol" pitchFamily="18" charset="2"/>
              </a:rPr>
              <a:t>       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</a:t>
            </a:r>
            <a:r>
              <a:rPr kumimoji="0" lang="zh-TW" altLang="en-US" sz="2600">
                <a:sym typeface="Symbol" pitchFamily="18" charset="2"/>
              </a:rPr>
              <a:t> 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胃口食慾減退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5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  我的肉緊貼骨頭          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體重減輕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7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  我儆醒不睡                 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難以入眠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6-7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 我像孤單的麻雀、荒場的鴞鳥   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孤單寂寞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8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  我的仇敵終日辱罵我 </a:t>
            </a:r>
            <a:r>
              <a:rPr kumimoji="0" lang="zh-TW" altLang="en-US" sz="2600">
                <a:sym typeface="Symbol" pitchFamily="18" charset="2"/>
              </a:rPr>
              <a:t> 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 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敵人環伺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9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  我吃過爐灰，眼淚與喝的水攙雜   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失去內心平安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．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第</a:t>
            </a:r>
            <a:r>
              <a:rPr kumimoji="0" lang="en-US" altLang="zh-TW" sz="2600" b="1">
                <a:solidFill>
                  <a:srgbClr val="0000FF"/>
                </a:solidFill>
                <a:sym typeface="Symbol" pitchFamily="18" charset="2"/>
              </a:rPr>
              <a:t>10</a:t>
            </a:r>
            <a:r>
              <a:rPr kumimoji="0" lang="zh-TW" altLang="en-US" sz="2600" b="1">
                <a:solidFill>
                  <a:srgbClr val="0000FF"/>
                </a:solidFill>
                <a:sym typeface="Symbol" pitchFamily="18" charset="2"/>
              </a:rPr>
              <a:t>節 我的年日如日影偏斜     </a:t>
            </a:r>
            <a:r>
              <a:rPr kumimoji="0" lang="zh-TW" altLang="en-US" sz="2600" b="1">
                <a:solidFill>
                  <a:srgbClr val="D60093"/>
                </a:solidFill>
                <a:sym typeface="Symbol" pitchFamily="18" charset="2"/>
              </a:rPr>
              <a:t>死亡正在門口等待</a:t>
            </a:r>
            <a:endParaRPr kumimoji="0" lang="zh-TW" altLang="en-US" sz="2600" b="1">
              <a:solidFill>
                <a:srgbClr val="0000FF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zh-TW" altLang="en-US" sz="2600" b="1">
                <a:solidFill>
                  <a:srgbClr val="990000"/>
                </a:solidFill>
                <a:sym typeface="Symbol" pitchFamily="18" charset="2"/>
              </a:rPr>
              <a:t>這些都是中年人所面對的真實威脅。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2800" b="1" cap="none" smtClean="0">
                <a:solidFill>
                  <a:srgbClr val="FF0000"/>
                </a:solidFill>
              </a:rPr>
              <a:t>中年危機</a:t>
            </a:r>
            <a:r>
              <a:rPr lang="zh-TW" altLang="en-US" sz="2800" b="1" cap="none" smtClean="0"/>
              <a:t>只是中下階層的問題嗎？有錢人可免疫嗎？</a:t>
            </a:r>
            <a:endParaRPr lang="zh-TW" altLang="en-US" sz="2600" b="1" cap="none" smtClean="0"/>
          </a:p>
        </p:txBody>
      </p:sp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58775" y="620713"/>
            <a:ext cx="8605838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800" b="1">
                <a:solidFill>
                  <a:srgbClr val="D60093"/>
                </a:solidFill>
                <a:sym typeface="Symbol" pitchFamily="18" charset="2"/>
              </a:rPr>
              <a:t>以下是三千年前，智慧和財富均是當世無雙的所羅門王的感嘆 ──</a:t>
            </a:r>
          </a:p>
          <a:p>
            <a:r>
              <a:rPr kumimoji="0" lang="zh-TW" altLang="en-US" sz="2800" b="1">
                <a:sym typeface="Symbol" pitchFamily="18" charset="2"/>
              </a:rPr>
              <a:t>　　</a:t>
            </a: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我為自己動大工程，建造房屋，栽種葡萄園</a:t>
            </a:r>
            <a:r>
              <a:rPr kumimoji="0" lang="en-US" altLang="zh-TW" sz="2800" b="1">
                <a:solidFill>
                  <a:srgbClr val="0000FF"/>
                </a:solidFill>
                <a:sym typeface="Symbol" pitchFamily="18" charset="2"/>
              </a:rPr>
              <a:t>……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。  又有許多牛群羊群，勝過以前在耶路撒冷眾人所有的</a:t>
            </a:r>
            <a:r>
              <a:rPr kumimoji="0" lang="en-US" altLang="zh-TW" sz="2800" b="1">
                <a:solidFill>
                  <a:srgbClr val="0000FF"/>
                </a:solidFill>
                <a:sym typeface="Symbol" pitchFamily="18" charset="2"/>
              </a:rPr>
              <a:t>……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又得</a:t>
            </a:r>
            <a:r>
              <a:rPr kumimoji="0" lang="en-US" altLang="zh-TW" sz="2800" b="1">
                <a:solidFill>
                  <a:srgbClr val="0000FF"/>
                </a:solidFill>
                <a:sym typeface="Symbol" pitchFamily="18" charset="2"/>
              </a:rPr>
              <a:t>……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世人所喜愛的物，並許多的妃嬪。</a:t>
            </a:r>
            <a:r>
              <a:rPr kumimoji="0" lang="en-US" altLang="zh-TW" sz="2800" b="1">
                <a:solidFill>
                  <a:srgbClr val="0000FF"/>
                </a:solidFill>
                <a:sym typeface="Symbol" pitchFamily="18" charset="2"/>
              </a:rPr>
              <a:t>……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凡我眼所求的，我沒有留下不給他的；我心所樂的，我沒有禁止不享受的</a:t>
            </a:r>
            <a:r>
              <a:rPr kumimoji="0" lang="en-US" altLang="zh-TW" sz="2800" b="1">
                <a:solidFill>
                  <a:srgbClr val="0000FF"/>
                </a:solidFill>
                <a:sym typeface="Symbol" pitchFamily="18" charset="2"/>
              </a:rPr>
              <a:t>……</a:t>
            </a:r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。</a:t>
            </a:r>
          </a:p>
          <a:p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後來，我察看我手所經營的一切事和我勞碌所成的功。誰知都是虛空，都是捕風，在日光之下毫無益處。</a:t>
            </a:r>
            <a:r>
              <a:rPr kumimoji="0" lang="en-US" altLang="zh-TW" sz="2800" b="1">
                <a:sym typeface="Symbol" pitchFamily="18" charset="2"/>
              </a:rPr>
              <a:t>(</a:t>
            </a:r>
            <a:r>
              <a:rPr kumimoji="0" lang="zh-TW" altLang="en-US" sz="2800" b="1">
                <a:sym typeface="Symbol" pitchFamily="18" charset="2"/>
              </a:rPr>
              <a:t>傳道書二章</a:t>
            </a:r>
            <a:r>
              <a:rPr kumimoji="0" lang="en-US" altLang="zh-TW" sz="2800" b="1">
                <a:sym typeface="Symbol" pitchFamily="18" charset="2"/>
              </a:rPr>
              <a:t>4-11</a:t>
            </a:r>
            <a:r>
              <a:rPr kumimoji="0" lang="zh-TW" altLang="en-US" sz="2800" b="1">
                <a:sym typeface="Symbol" pitchFamily="18" charset="2"/>
              </a:rPr>
              <a:t>節</a:t>
            </a:r>
            <a:r>
              <a:rPr kumimoji="0" lang="en-US" altLang="zh-TW" sz="2800" b="1"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2800" b="1" cap="none" smtClean="0">
                <a:solidFill>
                  <a:srgbClr val="FF0000"/>
                </a:solidFill>
              </a:rPr>
              <a:t>中年危機</a:t>
            </a:r>
            <a:r>
              <a:rPr lang="zh-TW" altLang="en-US" sz="2800" b="1" cap="none" smtClean="0"/>
              <a:t>只是中下階層的問題嗎？有錢人可免疫嗎？</a:t>
            </a:r>
            <a:endParaRPr lang="zh-TW" altLang="en-US" sz="2600" b="1" cap="none" smtClean="0"/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58775" y="620713"/>
            <a:ext cx="8785225" cy="518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800" b="1">
                <a:sym typeface="Symbol" pitchFamily="18" charset="2"/>
              </a:rPr>
              <a:t>晚年時，這位智慧的君王留下他懺悔的真言，作見證說，人生的喜樂、充實不在美名、享樂裏──　　　　　　　　　　　　　　　　　</a:t>
            </a:r>
          </a:p>
          <a:p>
            <a:r>
              <a:rPr kumimoji="0" lang="zh-TW" altLang="en-US" sz="2800" b="1">
                <a:sym typeface="Symbol" pitchFamily="18" charset="2"/>
              </a:rPr>
              <a:t>　　</a:t>
            </a: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你趁著年幼、衰敗的日子尚未來到，就是你所說，我 毫無喜樂的那些年日未曾臨近之先，當記念造你的主。</a:t>
            </a:r>
            <a:r>
              <a:rPr kumimoji="0" lang="en-US" altLang="zh-TW" sz="2800" b="1">
                <a:sym typeface="Symbol" pitchFamily="18" charset="2"/>
              </a:rPr>
              <a:t>(</a:t>
            </a:r>
            <a:r>
              <a:rPr kumimoji="0" lang="zh-TW" altLang="en-US" sz="2800" b="1">
                <a:sym typeface="Symbol" pitchFamily="18" charset="2"/>
              </a:rPr>
              <a:t>傳道書十二章</a:t>
            </a:r>
            <a:r>
              <a:rPr kumimoji="0" lang="en-US" altLang="zh-TW" sz="2800" b="1">
                <a:sym typeface="Symbol" pitchFamily="18" charset="2"/>
              </a:rPr>
              <a:t>1-3</a:t>
            </a:r>
            <a:r>
              <a:rPr kumimoji="0" lang="zh-TW" altLang="en-US" sz="2800" b="1">
                <a:sym typeface="Symbol" pitchFamily="18" charset="2"/>
              </a:rPr>
              <a:t>節</a:t>
            </a:r>
            <a:r>
              <a:rPr kumimoji="0" lang="en-US" altLang="zh-TW" sz="2800" b="1">
                <a:sym typeface="Symbol" pitchFamily="18" charset="2"/>
              </a:rPr>
              <a:t>)</a:t>
            </a:r>
          </a:p>
          <a:p>
            <a:endParaRPr kumimoji="0" lang="zh-TW" altLang="en-US" sz="2800" b="1">
              <a:sym typeface="Symbol" pitchFamily="18" charset="2"/>
            </a:endParaRPr>
          </a:p>
          <a:p>
            <a:r>
              <a:rPr kumimoji="0" lang="zh-TW" altLang="en-US" sz="2800" b="1">
                <a:solidFill>
                  <a:srgbClr val="0000FF"/>
                </a:solidFill>
                <a:sym typeface="Symbol" pitchFamily="18" charset="2"/>
              </a:rPr>
              <a:t>這些事都已聽見了，總意就是：敬畏上帝，謹守祂的 誡命，這是人所當盡的本分。</a:t>
            </a:r>
            <a:r>
              <a:rPr kumimoji="0" lang="en-US" altLang="zh-TW" sz="2800" b="1">
                <a:sym typeface="Symbol" pitchFamily="18" charset="2"/>
              </a:rPr>
              <a:t>(</a:t>
            </a:r>
            <a:r>
              <a:rPr kumimoji="0" lang="zh-TW" altLang="en-US" sz="2800" b="1">
                <a:sym typeface="Symbol" pitchFamily="18" charset="2"/>
              </a:rPr>
              <a:t>傳道書十二章</a:t>
            </a:r>
            <a:r>
              <a:rPr kumimoji="0" lang="en-US" altLang="zh-TW" sz="2800" b="1">
                <a:sym typeface="Symbol" pitchFamily="18" charset="2"/>
              </a:rPr>
              <a:t>13</a:t>
            </a:r>
            <a:r>
              <a:rPr kumimoji="0" lang="zh-TW" altLang="en-US" sz="2800" b="1">
                <a:sym typeface="Symbol" pitchFamily="18" charset="2"/>
              </a:rPr>
              <a:t>節</a:t>
            </a:r>
            <a:r>
              <a:rPr kumimoji="0" lang="en-US" altLang="zh-TW" sz="2800" b="1">
                <a:sym typeface="Symbol" pitchFamily="18" charset="2"/>
              </a:rPr>
              <a:t>)</a:t>
            </a:r>
          </a:p>
          <a:p>
            <a:endParaRPr kumimoji="0" lang="en-US" altLang="zh-TW" sz="2800" b="1">
              <a:sym typeface="Symbol" pitchFamily="18" charset="2"/>
            </a:endParaRPr>
          </a:p>
          <a:p>
            <a:r>
              <a:rPr kumimoji="0" lang="en-US" altLang="zh-TW" sz="2800" b="1">
                <a:sym typeface="Symbol" pitchFamily="18" charset="2"/>
              </a:rPr>
              <a:t>WHY? </a:t>
            </a:r>
          </a:p>
          <a:p>
            <a:r>
              <a:rPr kumimoji="0" lang="zh-TW" altLang="en-US" sz="2600" b="1">
                <a:solidFill>
                  <a:srgbClr val="990000"/>
                </a:solidFill>
                <a:sym typeface="Symbol" pitchFamily="18" charset="2"/>
              </a:rPr>
              <a:t>「有一條路人以為正，至終成為死亡之路。」（箴</a:t>
            </a:r>
            <a:r>
              <a:rPr kumimoji="0" lang="en-US" altLang="zh-TW" sz="2600" b="1">
                <a:solidFill>
                  <a:srgbClr val="990000"/>
                </a:solidFill>
                <a:sym typeface="Symbol" pitchFamily="18" charset="2"/>
              </a:rPr>
              <a:t>14:12</a:t>
            </a:r>
            <a:r>
              <a:rPr kumimoji="0" lang="zh-TW" altLang="en-US" sz="2600" b="1">
                <a:solidFill>
                  <a:srgbClr val="990000"/>
                </a:solidFill>
                <a:sym typeface="Symbol" pitchFamily="18" charset="2"/>
              </a:rPr>
              <a:t>）</a:t>
            </a:r>
            <a:endParaRPr kumimoji="0" lang="en-US" altLang="zh-TW" sz="2600" b="1">
              <a:solidFill>
                <a:srgbClr val="9900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323850" y="0"/>
            <a:ext cx="8496300" cy="49053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 cap="none" smtClean="0">
                <a:solidFill>
                  <a:srgbClr val="D60093"/>
                </a:solidFill>
              </a:rPr>
              <a:t>從基督信仰看人有何價值</a:t>
            </a:r>
            <a:r>
              <a:rPr lang="zh-TW" altLang="en-US" cap="none" smtClean="0"/>
              <a:t> </a:t>
            </a:r>
          </a:p>
        </p:txBody>
      </p:sp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395288" y="739775"/>
            <a:ext cx="849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zh-TW" altLang="en-US" sz="2800" b="1">
              <a:sym typeface="Symbol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58775" y="620713"/>
            <a:ext cx="8605838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1    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每一個人都是獨特、無可替代的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在萬物中，惟有人擁有神的形像和樣式（參創 </a:t>
            </a:r>
            <a:r>
              <a:rPr kumimoji="0" lang="en-US" altLang="zh-TW" sz="2800" b="1">
                <a:sym typeface="Symbol" pitchFamily="18" charset="2"/>
              </a:rPr>
              <a:t>1:26</a:t>
            </a:r>
            <a:r>
              <a:rPr kumimoji="0" lang="zh-TW" altLang="en-US" sz="2800" b="1">
                <a:sym typeface="Symbol" pitchFamily="18" charset="2"/>
              </a:rPr>
              <a:t>）在世人中，沒有人的外貌、性格、思想、角色和際遇與另一個人完全相同。每一個人都是獨一無二、無可替代的。</a:t>
            </a:r>
          </a:p>
          <a:p>
            <a:pPr>
              <a:lnSpc>
                <a:spcPct val="120000"/>
              </a:lnSpc>
            </a:pPr>
            <a:endParaRPr kumimoji="0" lang="en-US" altLang="zh-TW" sz="2800" b="1">
              <a:solidFill>
                <a:srgbClr val="FF0000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kumimoji="0" lang="en-US" altLang="zh-TW" sz="2800" b="1">
                <a:solidFill>
                  <a:srgbClr val="FF0000"/>
                </a:solidFill>
                <a:sym typeface="Symbol" pitchFamily="18" charset="2"/>
              </a:rPr>
              <a:t>2    </a:t>
            </a:r>
            <a:r>
              <a:rPr kumimoji="0" lang="zh-TW" altLang="en-US" sz="2800" b="1">
                <a:solidFill>
                  <a:srgbClr val="FF0000"/>
                </a:solidFill>
                <a:sym typeface="Symbol" pitchFamily="18" charset="2"/>
              </a:rPr>
              <a:t>每一個人都是珍貴、無價的</a:t>
            </a:r>
            <a:r>
              <a:rPr kumimoji="0" lang="zh-TW" altLang="en-US" sz="2800" b="1">
                <a:sym typeface="Symbol" pitchFamily="18" charset="2"/>
              </a:rPr>
              <a:t> </a:t>
            </a:r>
          </a:p>
          <a:p>
            <a:pPr>
              <a:lnSpc>
                <a:spcPct val="120000"/>
              </a:lnSpc>
            </a:pPr>
            <a:r>
              <a:rPr kumimoji="0" lang="zh-TW" altLang="en-US" sz="2800" b="1">
                <a:sym typeface="Symbol" pitchFamily="18" charset="2"/>
              </a:rPr>
              <a:t>人身上每一個器官，如腦、肝和腎等，都是功能超卓的無價寶。若是壞了，只能移植他人的器官，而不能以其他東西完全取代。人的生命更不是人可創造或強行延續的。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壁窗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1009</TotalTime>
  <Words>4119</Words>
  <Application>Microsoft Office PowerPoint</Application>
  <PresentationFormat>如螢幕大小 (4:3)</PresentationFormat>
  <Paragraphs>145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25</vt:i4>
      </vt:variant>
    </vt:vector>
  </HeadingPairs>
  <TitlesOfParts>
    <vt:vector size="41" baseType="lpstr">
      <vt:lpstr>Arial</vt:lpstr>
      <vt:lpstr>新細明體</vt:lpstr>
      <vt:lpstr>Century Schoolbook</vt:lpstr>
      <vt:lpstr>Wingdings</vt:lpstr>
      <vt:lpstr>Wingdings 2</vt:lpstr>
      <vt:lpstr>Calibri</vt:lpstr>
      <vt:lpstr>標楷體</vt:lpstr>
      <vt:lpstr>Adobe 黑体 Std R</vt:lpstr>
      <vt:lpstr>Symbol</vt:lpstr>
      <vt:lpstr>壁窗</vt:lpstr>
      <vt:lpstr>壁窗</vt:lpstr>
      <vt:lpstr>壁窗</vt:lpstr>
      <vt:lpstr>壁窗</vt:lpstr>
      <vt:lpstr>壁窗</vt:lpstr>
      <vt:lpstr>壁窗</vt:lpstr>
      <vt:lpstr>壁窗</vt:lpstr>
      <vt:lpstr>人到中年</vt:lpstr>
      <vt:lpstr>Slide 2</vt:lpstr>
      <vt:lpstr>中年危機。主要特徵如下：</vt:lpstr>
      <vt:lpstr>中年危機。主要特徵如下：</vt:lpstr>
      <vt:lpstr>中年危機。主要特徵如下：</vt:lpstr>
      <vt:lpstr>詩篇102篇以寫實的筆法，描繪一個中年人的身體和心靈狀態，在危機環伺下，逐漸耗損了生命力──　　　　　　 </vt:lpstr>
      <vt:lpstr>中年危機只是中下階層的問題嗎？有錢人可免疫嗎？</vt:lpstr>
      <vt:lpstr>中年危機只是中下階層的問題嗎？有錢人可免疫嗎？</vt:lpstr>
      <vt:lpstr>從基督信仰看人有何價值 </vt:lpstr>
      <vt:lpstr>從基督信仰看人的價值 </vt:lpstr>
      <vt:lpstr>從基督信仰看人的價值 </vt:lpstr>
      <vt:lpstr>神對人的要求 </vt:lpstr>
      <vt:lpstr>中年危機主要的不是由生理年齡所決定，而是一個人的心理狀態。能否跨勝也是由心態決定誰的心態好，誰就走得遠。</vt:lpstr>
      <vt:lpstr>面對中年危機的應付方法： </vt:lpstr>
      <vt:lpstr>接受現實</vt:lpstr>
      <vt:lpstr>接受現實</vt:lpstr>
      <vt:lpstr>Slide 17</vt:lpstr>
      <vt:lpstr>4    快樂三寶：知足常樂、自得其樂、助人為樂</vt:lpstr>
      <vt:lpstr>Slide 19</vt:lpstr>
      <vt:lpstr>自得其樂</vt:lpstr>
      <vt:lpstr>自得其樂</vt:lpstr>
      <vt:lpstr>Slide 22</vt:lpstr>
      <vt:lpstr>Slide 23</vt:lpstr>
      <vt:lpstr>更年期</vt:lpstr>
      <vt:lpstr>更年期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道德，在生活中實踐</dc:title>
  <dc:creator>Lenovo's User</dc:creator>
  <cp:lastModifiedBy>WYC</cp:lastModifiedBy>
  <cp:revision>26</cp:revision>
  <dcterms:created xsi:type="dcterms:W3CDTF">2016-03-29T05:56:02Z</dcterms:created>
  <dcterms:modified xsi:type="dcterms:W3CDTF">2017-10-07T01:18:09Z</dcterms:modified>
</cp:coreProperties>
</file>