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304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306" r:id="rId12"/>
    <p:sldId id="305" r:id="rId13"/>
    <p:sldId id="270" r:id="rId14"/>
    <p:sldId id="271" r:id="rId15"/>
    <p:sldId id="274" r:id="rId16"/>
    <p:sldId id="307" r:id="rId17"/>
    <p:sldId id="272" r:id="rId18"/>
    <p:sldId id="273" r:id="rId19"/>
    <p:sldId id="275" r:id="rId20"/>
    <p:sldId id="276" r:id="rId21"/>
    <p:sldId id="277" r:id="rId22"/>
    <p:sldId id="297" r:id="rId23"/>
    <p:sldId id="298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9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99"/>
    <a:srgbClr val="009900"/>
    <a:srgbClr val="0000FF"/>
    <a:srgbClr val="000066"/>
    <a:srgbClr val="CCECFF"/>
    <a:srgbClr val="A8EEFE"/>
    <a:srgbClr val="96EA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4" autoAdjust="0"/>
    <p:restoredTop sz="94695" autoAdjust="0"/>
  </p:normalViewPr>
  <p:slideViewPr>
    <p:cSldViewPr>
      <p:cViewPr>
        <p:scale>
          <a:sx n="50" d="100"/>
          <a:sy n="50" d="100"/>
        </p:scale>
        <p:origin x="-128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7D390-CBB7-49AF-9BA8-FEC1491A65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7AF2-0405-4FC4-B13D-8D4AA66FB8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51A80-2A73-4E8A-AFDC-7DF77046A4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7F5A-B147-4AFC-A1CC-6BB6D37748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B0D4-2A0C-431F-84A4-D04905BBB6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9C1E-1157-42F8-9E93-0334F137DC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716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1FBD-ACD7-4B12-8265-C864DA360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5B448-A68F-4B14-968B-FCA63E650E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14968-381F-42CD-9519-0274383B3F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2186D-A56E-4DC0-9DE9-139DFA8FE1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AEF9-EFF1-4BC3-ACAC-96154B123E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DEC68-9460-4E5E-9215-9BD14583AA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20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 b="1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 b="1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 b="1">
                <a:ea typeface="新細明體" charset="-120"/>
              </a:defRPr>
            </a:lvl1pPr>
          </a:lstStyle>
          <a:p>
            <a:pPr>
              <a:defRPr/>
            </a:pPr>
            <a:fld id="{7AE048C6-F8F1-4C7B-AC3D-E8CC8EA650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副標題 2"/>
          <p:cNvSpPr>
            <a:spLocks noGrp="1"/>
          </p:cNvSpPr>
          <p:nvPr>
            <p:ph type="subTitle" idx="1"/>
          </p:nvPr>
        </p:nvSpPr>
        <p:spPr>
          <a:xfrm>
            <a:off x="250825" y="260350"/>
            <a:ext cx="8642350" cy="5761038"/>
          </a:xfrm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  <a:p>
            <a:pPr eaLnBrk="1" hangingPunct="1"/>
            <a:endParaRPr lang="en-US" altLang="zh-TW" smtClean="0">
              <a:ea typeface="新細明體" charset="-120"/>
            </a:endParaRPr>
          </a:p>
          <a:p>
            <a:pPr eaLnBrk="1" hangingPunct="1"/>
            <a:endParaRPr lang="en-US" altLang="zh-TW" smtClean="0">
              <a:ea typeface="新細明體" charset="-120"/>
            </a:endParaRPr>
          </a:p>
          <a:p>
            <a:pPr eaLnBrk="1" hangingPunct="1"/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zh-TW" altLang="en-US" sz="6000" smtClean="0">
                <a:solidFill>
                  <a:srgbClr val="FF0000"/>
                </a:solidFill>
                <a:ea typeface="新細明體" charset="-120"/>
              </a:rPr>
              <a:t>箴言精讀</a:t>
            </a:r>
            <a:r>
              <a:rPr lang="en-US" altLang="zh-TW" sz="6000" smtClean="0">
                <a:solidFill>
                  <a:srgbClr val="FF0000"/>
                </a:solidFill>
                <a:ea typeface="新細明體" charset="-120"/>
              </a:rPr>
              <a:t>    </a:t>
            </a:r>
          </a:p>
          <a:p>
            <a:pPr eaLnBrk="1" hangingPunct="1"/>
            <a:endParaRPr lang="en-US" altLang="zh-TW" sz="6000" smtClean="0">
              <a:solidFill>
                <a:srgbClr val="FF0000"/>
              </a:solidFill>
              <a:ea typeface="新細明體" charset="-120"/>
            </a:endParaRPr>
          </a:p>
          <a:p>
            <a:pPr eaLnBrk="1" hangingPunct="1"/>
            <a:r>
              <a:rPr lang="zh-TW" altLang="en-US" sz="3000" smtClean="0">
                <a:solidFill>
                  <a:srgbClr val="0000FF"/>
                </a:solidFill>
                <a:ea typeface="新細明體" charset="-120"/>
              </a:rPr>
              <a:t>黃遠志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善惡</a:t>
            </a:r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的對比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765175"/>
            <a:ext cx="9144000" cy="5040313"/>
          </a:xfrm>
        </p:spPr>
        <p:txBody>
          <a:bodyPr/>
          <a:lstStyle/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14:16	</a:t>
            </a:r>
            <a:r>
              <a:rPr lang="zh-TW" altLang="zh-TW" smtClean="0">
                <a:ea typeface="新細明體" charset="-120"/>
              </a:rPr>
              <a:t>智慧人有所懼怕，就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遠離惡事</a:t>
            </a:r>
            <a:r>
              <a:rPr lang="zh-TW" altLang="zh-TW" smtClean="0">
                <a:ea typeface="新細明體" charset="-120"/>
              </a:rPr>
              <a:t>；愚昧人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卻狂傲自恃。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4:14-15 	(</a:t>
            </a:r>
            <a:r>
              <a:rPr lang="zh-HK" altLang="zh-TW" smtClean="0">
                <a:ea typeface="新細明體" charset="-120"/>
              </a:rPr>
              <a:t>所以</a:t>
            </a:r>
            <a:r>
              <a:rPr lang="en-US" altLang="zh-TW" smtClean="0">
                <a:ea typeface="新細明體" charset="-120"/>
              </a:rPr>
              <a:t>)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不可行</a:t>
            </a:r>
            <a:r>
              <a:rPr lang="zh-TW" altLang="zh-TW" smtClean="0">
                <a:ea typeface="新細明體" charset="-120"/>
              </a:rPr>
              <a:t>惡人的路，不要走壞人的道；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要躲避</a:t>
            </a:r>
            <a:r>
              <a:rPr lang="zh-TW" altLang="zh-TW" smtClean="0">
                <a:ea typeface="新細明體" charset="-120"/>
              </a:rPr>
              <a:t>，不可經過，要轉離而去。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24:19-20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不要為作惡的心懷不平</a:t>
            </a: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 (</a:t>
            </a:r>
            <a:r>
              <a:rPr lang="zh-TW" altLang="en-US" smtClean="0">
                <a:solidFill>
                  <a:srgbClr val="0000FF"/>
                </a:solidFill>
                <a:ea typeface="新細明體" charset="-120"/>
              </a:rPr>
              <a:t>必遭報</a:t>
            </a: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)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，也不要嫉妒</a:t>
            </a: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 (</a:t>
            </a:r>
            <a:r>
              <a:rPr lang="zh-HK" altLang="zh-TW" smtClean="0">
                <a:solidFill>
                  <a:srgbClr val="0000FF"/>
                </a:solidFill>
                <a:ea typeface="新細明體" charset="-120"/>
              </a:rPr>
              <a:t>羨慕</a:t>
            </a: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)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惡人</a:t>
            </a:r>
            <a:r>
              <a:rPr lang="zh-TW" altLang="zh-TW" smtClean="0">
                <a:ea typeface="新細明體" charset="-120"/>
              </a:rPr>
              <a:t>，因為壞人沒有前途，惡人的燈也必熄滅。</a:t>
            </a:r>
            <a:endParaRPr lang="en-US" altLang="zh-TW" smtClean="0">
              <a:ea typeface="新細明體" charset="-120"/>
            </a:endParaRPr>
          </a:p>
          <a:p>
            <a:pPr marL="1616075" indent="-1616075" algn="l" eaLnBrk="1" hangingPunct="1"/>
            <a:endParaRPr lang="zh-TW" altLang="zh-TW" smtClean="0">
              <a:ea typeface="新細明體" charset="-120"/>
            </a:endParaRP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28:13	</a:t>
            </a:r>
            <a:r>
              <a:rPr lang="zh-TW" altLang="zh-TW" smtClean="0">
                <a:ea typeface="新細明體" charset="-120"/>
              </a:rPr>
              <a:t>遮掩自己過犯的，必不順利；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承認且離棄過犯</a:t>
            </a:r>
            <a:r>
              <a:rPr lang="zh-TW" altLang="zh-TW" smtClean="0">
                <a:ea typeface="新細明體" charset="-120"/>
              </a:rPr>
              <a:t>的，必蒙憐憫。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 </a:t>
            </a: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>
            <a:spLocks noChangeArrowheads="1"/>
          </p:cNvSpPr>
          <p:nvPr/>
        </p:nvSpPr>
        <p:spPr bwMode="auto">
          <a:xfrm>
            <a:off x="360363" y="2782888"/>
            <a:ext cx="8388350" cy="11747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kumimoji="0" lang="zh-TW" altLang="en-US" sz="3200" b="1" i="1">
                <a:solidFill>
                  <a:srgbClr val="CC0099"/>
                </a:solidFill>
              </a:rPr>
              <a:t>貪愛世界的「世界仔」能否賺得全世界，     有錢的又是否駛得鬼推磨，為所欲為？</a:t>
            </a:r>
            <a:endParaRPr kumimoji="0" lang="en-US" altLang="zh-TW" sz="3200" b="1" i="1">
              <a:solidFill>
                <a:srgbClr val="CC0099"/>
              </a:solidFill>
            </a:endParaRPr>
          </a:p>
        </p:txBody>
      </p:sp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50825" y="195263"/>
            <a:ext cx="8713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sz="3600">
                <a:solidFill>
                  <a:srgbClr val="009900"/>
                </a:solidFill>
                <a:ea typeface="標楷體" pitchFamily="65" charset="-120"/>
              </a:rPr>
              <a:t>善勝惡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1950" y="1341438"/>
            <a:ext cx="8747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zh-TW" altLang="en-US" sz="3200" b="1" i="1" kern="0" dirty="0">
                <a:solidFill>
                  <a:srgbClr val="FF0000"/>
                </a:solidFill>
                <a:latin typeface="細明體" pitchFamily="49" charset="-120"/>
                <a:ea typeface="細明體" pitchFamily="49" charset="-120"/>
                <a:cs typeface="+mj-cs"/>
              </a:rPr>
              <a:t>在敬畏神的智者管治下，公義得勝。但在不信 彎曲乖謬   弱肉強食的社會，忠忠直直不會  被欺被騙被嘲被踩？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文字方塊 7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476250"/>
            <a:ext cx="9394825" cy="865188"/>
          </a:xfrm>
        </p:spPr>
        <p:txBody>
          <a:bodyPr/>
          <a:lstStyle/>
          <a:p>
            <a:pPr algn="l" eaLnBrk="1" hangingPunct="1"/>
            <a:r>
              <a:rPr lang="en-US" altLang="zh-TW" sz="3200" b="1" smtClean="0">
                <a:solidFill>
                  <a:srgbClr val="0000FF"/>
                </a:solidFill>
                <a:latin typeface="細明體" pitchFamily="49" charset="-120"/>
                <a:ea typeface="細明體" pitchFamily="49" charset="-120"/>
              </a:rPr>
              <a:t>1. </a:t>
            </a:r>
            <a:r>
              <a:rPr lang="zh-TW" altLang="en-US" sz="3200" b="1" smtClean="0">
                <a:solidFill>
                  <a:srgbClr val="0000FF"/>
                </a:solidFill>
                <a:latin typeface="細明體" pitchFamily="49" charset="-120"/>
                <a:ea typeface="細明體" pitchFamily="49" charset="-120"/>
              </a:rPr>
              <a:t>惡人所得的是虛幻、網羅、愁苦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97200"/>
            <a:ext cx="8278813" cy="2879725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#</a:t>
            </a:r>
            <a:r>
              <a:rPr lang="zh-TW" altLang="en-US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「我赤身出於母胎，也必赤身歸回；</a:t>
            </a:r>
            <a:r>
              <a:rPr lang="en-US" altLang="zh-HK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...</a:t>
            </a:r>
            <a:r>
              <a:rPr lang="zh-TW" altLang="en-US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」  </a:t>
            </a:r>
            <a:r>
              <a:rPr lang="en-US" altLang="zh-HK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(</a:t>
            </a:r>
            <a:r>
              <a:rPr lang="zh-TW" altLang="en-US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伯</a:t>
            </a:r>
            <a:r>
              <a:rPr lang="en-US" altLang="zh-HK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1:21)</a:t>
            </a:r>
          </a:p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latin typeface="新細明體" charset="-120"/>
                <a:ea typeface="新細明體" charset="-120"/>
              </a:rPr>
              <a:t>#  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亞歷山大大帝</a:t>
            </a:r>
            <a:r>
              <a:rPr lang="zh-TW" altLang="zh-HK" sz="2800" smtClean="0">
                <a:solidFill>
                  <a:srgbClr val="CC0099"/>
                </a:solidFill>
                <a:ea typeface="新細明體" charset="-120"/>
              </a:rPr>
              <a:t> </a:t>
            </a:r>
            <a:r>
              <a:rPr lang="zh-HK" altLang="en-US" sz="2800" smtClean="0">
                <a:solidFill>
                  <a:srgbClr val="CC0099"/>
                </a:solidFill>
                <a:ea typeface="新細明體" charset="-120"/>
              </a:rPr>
              <a:t>： </a:t>
            </a:r>
            <a:r>
              <a:rPr lang="zh-TW" altLang="zh-HK" sz="2800" smtClean="0">
                <a:solidFill>
                  <a:srgbClr val="CC0099"/>
                </a:solidFill>
                <a:ea typeface="新細明體" charset="-120"/>
              </a:rPr>
              <a:t>陪葬品只惠及盜墓者、死無寧日</a:t>
            </a:r>
            <a:endParaRPr lang="en-US" altLang="zh-TW" sz="2800" smtClean="0">
              <a:solidFill>
                <a:srgbClr val="CC0099"/>
              </a:solidFill>
              <a:ea typeface="新細明體" charset="-120"/>
            </a:endParaRPr>
          </a:p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#  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全球首富的裸捐</a:t>
            </a:r>
            <a:r>
              <a:rPr lang="zh-TW" altLang="zh-HK" sz="2800" smtClean="0">
                <a:solidFill>
                  <a:srgbClr val="CC0099"/>
                </a:solidFill>
                <a:ea typeface="新細明體" charset="-120"/>
              </a:rPr>
              <a:t> </a:t>
            </a:r>
            <a:r>
              <a:rPr lang="zh-HK" altLang="en-US" sz="2800" smtClean="0">
                <a:solidFill>
                  <a:srgbClr val="CC0099"/>
                </a:solidFill>
                <a:ea typeface="新細明體" charset="-120"/>
              </a:rPr>
              <a:t>-</a:t>
            </a:r>
            <a:r>
              <a:rPr lang="en-US" altLang="zh-HK" sz="2800" smtClean="0">
                <a:solidFill>
                  <a:srgbClr val="CC0099"/>
                </a:solidFill>
                <a:ea typeface="新細明體" charset="-120"/>
              </a:rPr>
              <a:t>- 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免依賴 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(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作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寄生虫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) </a:t>
            </a:r>
          </a:p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                                  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跋扈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 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(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我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父親是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李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剛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)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、</a:t>
            </a:r>
            <a:endParaRPr lang="en-US" altLang="zh-TW" sz="2800" smtClean="0">
              <a:solidFill>
                <a:srgbClr val="CC0099"/>
              </a:solidFill>
              <a:ea typeface="新細明體" charset="-120"/>
            </a:endParaRPr>
          </a:p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                                  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爭產 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(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兄弟割席相殘</a:t>
            </a: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)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；</a:t>
            </a:r>
            <a:endParaRPr lang="en-US" altLang="zh-TW" sz="2800" smtClean="0">
              <a:solidFill>
                <a:srgbClr val="CC0099"/>
              </a:solidFill>
              <a:ea typeface="新細明體" charset="-120"/>
            </a:endParaRPr>
          </a:p>
          <a:p>
            <a:pPr algn="l" eaLnBrk="1" hangingPunct="1">
              <a:lnSpc>
                <a:spcPts val="4000"/>
              </a:lnSpc>
            </a:pPr>
            <a:r>
              <a:rPr lang="en-US" altLang="zh-TW" sz="2800" smtClean="0">
                <a:solidFill>
                  <a:srgbClr val="CC0099"/>
                </a:solidFill>
                <a:ea typeface="新細明體" charset="-120"/>
              </a:rPr>
              <a:t>                                  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扶貧</a:t>
            </a:r>
            <a:r>
              <a:rPr lang="en-US" altLang="zh-HK" sz="2800" smtClean="0">
                <a:solidFill>
                  <a:srgbClr val="CC0099"/>
                </a:solidFill>
                <a:ea typeface="新細明體" charset="-120"/>
              </a:rPr>
              <a:t>(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回饋社會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、</a:t>
            </a:r>
            <a:r>
              <a:rPr lang="zh-TW" altLang="en-US" sz="2800" smtClean="0">
                <a:solidFill>
                  <a:srgbClr val="CC0099"/>
                </a:solidFill>
                <a:ea typeface="新細明體" charset="-120"/>
              </a:rPr>
              <a:t>積財於天</a:t>
            </a:r>
            <a:r>
              <a:rPr lang="en-US" altLang="zh-HK" sz="2800" smtClean="0">
                <a:solidFill>
                  <a:srgbClr val="CC0099"/>
                </a:solidFill>
                <a:ea typeface="新細明體" charset="-120"/>
              </a:rPr>
              <a:t>)</a:t>
            </a:r>
            <a:endParaRPr lang="en-US" altLang="zh-TW" sz="2800" smtClean="0">
              <a:solidFill>
                <a:srgbClr val="CC0099"/>
              </a:solidFill>
              <a:ea typeface="新細明體" charset="-120"/>
            </a:endParaRPr>
          </a:p>
          <a:p>
            <a:pPr algn="l" eaLnBrk="1" hangingPunct="1">
              <a:lnSpc>
                <a:spcPct val="90000"/>
              </a:lnSpc>
            </a:pPr>
            <a:endParaRPr lang="zh-TW" altLang="zh-HK" sz="2800" smtClean="0">
              <a:solidFill>
                <a:srgbClr val="9900CC"/>
              </a:solidFill>
              <a:ea typeface="新細明體" charset="-120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zh-TW" sz="2800" smtClean="0">
              <a:solidFill>
                <a:srgbClr val="0000CC"/>
              </a:solidFill>
              <a:latin typeface="新細明體" charset="-120"/>
              <a:ea typeface="新細明體" charset="-12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0825" y="-26988"/>
            <a:ext cx="8713788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sz="3600">
                <a:solidFill>
                  <a:srgbClr val="009900"/>
                </a:solidFill>
                <a:ea typeface="標楷體" pitchFamily="65" charset="-120"/>
              </a:rPr>
              <a:t>善勝惡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750" y="1052513"/>
            <a:ext cx="93948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en-US" altLang="zh-TW" sz="3200" b="1" kern="0" dirty="0">
                <a:solidFill>
                  <a:srgbClr val="FF0000"/>
                </a:solidFill>
                <a:latin typeface="細明體" pitchFamily="49" charset="-120"/>
                <a:ea typeface="細明體" pitchFamily="49" charset="-120"/>
                <a:cs typeface="+mj-cs"/>
              </a:rPr>
              <a:t>a. </a:t>
            </a:r>
            <a:r>
              <a:rPr kumimoji="0" lang="zh-TW" altLang="en-US" sz="3200" b="1" kern="0" dirty="0">
                <a:solidFill>
                  <a:srgbClr val="FF0000"/>
                </a:solidFill>
                <a:latin typeface="細明體" pitchFamily="49" charset="-120"/>
                <a:ea typeface="細明體" pitchFamily="49" charset="-120"/>
                <a:cs typeface="+mj-cs"/>
              </a:rPr>
              <a:t>人在世只是客旅，人是不能長久擁有世界的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95288" y="1989138"/>
            <a:ext cx="93948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zh-TW" altLang="en-US" sz="2800" b="1" dirty="0">
                <a:ea typeface="+mn-ea"/>
              </a:rPr>
              <a:t>太</a:t>
            </a:r>
            <a:r>
              <a:rPr kumimoji="0" lang="en-US" altLang="zh-TW" sz="2800" b="1" dirty="0">
                <a:ea typeface="+mn-ea"/>
              </a:rPr>
              <a:t>16:26 </a:t>
            </a:r>
            <a:r>
              <a:rPr kumimoji="0" lang="zh-TW" altLang="en-US" sz="2800" b="1" dirty="0">
                <a:ea typeface="+mn-ea"/>
              </a:rPr>
              <a:t>人若賺得全世界，卻賠上自己的生命，有甚麼    好處呢？人還能用甚麼換回自己的生命呢？</a:t>
            </a:r>
            <a:endParaRPr kumimoji="0" lang="zh-TW" altLang="en-US" sz="2800" b="1" i="1" kern="0" dirty="0">
              <a:solidFill>
                <a:srgbClr val="009900"/>
              </a:solidFill>
              <a:latin typeface="細明體" pitchFamily="49" charset="-120"/>
              <a:ea typeface="細明體" pitchFamily="49" charset="-120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字方塊 12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graphicFrame>
        <p:nvGraphicFramePr>
          <p:cNvPr id="152578" name="Group 2"/>
          <p:cNvGraphicFramePr>
            <a:graphicFrameLocks noGrp="1"/>
          </p:cNvGraphicFramePr>
          <p:nvPr>
            <p:ph idx="1"/>
          </p:nvPr>
        </p:nvGraphicFramePr>
        <p:xfrm>
          <a:off x="395288" y="855663"/>
          <a:ext cx="8229600" cy="53149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買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得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到 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sym typeface="Wingdings 2" pitchFamily="18" charset="2"/>
                        </a:rPr>
                        <a:t>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買不到 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sym typeface="Wingdings 2" pitchFamily="18" charset="2"/>
                        </a:rPr>
                        <a:t>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舒適的床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珍饈百味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書刊雜誌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名牌化妝品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醉人的娛樂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豪宅別墅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名醫良藥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保鏢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發洩情慾的機會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716463" y="1485900"/>
            <a:ext cx="196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甜美的安眠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716463" y="1989138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好的胃口</a:t>
            </a: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4716463" y="2493963"/>
            <a:ext cx="1962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聰明的頭腦</a:t>
            </a: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4716463" y="2997200"/>
            <a:ext cx="196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真正的美麗</a:t>
            </a: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4716463" y="3557588"/>
            <a:ext cx="1962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滿足的快樂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4716463" y="40767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溫暖的家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4716463" y="4581525"/>
            <a:ext cx="2317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身心靈的健康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4716463" y="5084763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安全感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4716463" y="5589588"/>
            <a:ext cx="167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800" b="1">
                <a:solidFill>
                  <a:srgbClr val="CC00CC"/>
                </a:solidFill>
              </a:rPr>
              <a:t>捨身的愛</a:t>
            </a:r>
            <a:r>
              <a:rPr kumimoji="0" lang="zh-TW" altLang="en-US" b="1">
                <a:solidFill>
                  <a:srgbClr val="CC00CC"/>
                </a:solidFill>
              </a:rPr>
              <a:t> </a:t>
            </a:r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179388" y="188913"/>
            <a:ext cx="89646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en-US" altLang="zh-TW" sz="32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b.</a:t>
            </a:r>
            <a:r>
              <a:rPr kumimoji="0" lang="zh-TW" altLang="en-US" sz="32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在世上，金錢買到物質</a:t>
            </a:r>
            <a:r>
              <a:rPr kumimoji="0" lang="zh-TW" altLang="en-US" sz="3200">
                <a:solidFill>
                  <a:srgbClr val="FF0000"/>
                </a:solidFill>
                <a:ea typeface="標楷體" pitchFamily="65" charset="-120"/>
              </a:rPr>
              <a:t>，</a:t>
            </a:r>
            <a:r>
              <a:rPr kumimoji="0" lang="zh-TW" altLang="en-US" sz="32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但買不到真正的豐盛</a:t>
            </a:r>
            <a:r>
              <a:rPr kumimoji="0" lang="zh-TW" altLang="en-US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5888"/>
            <a:ext cx="8085137" cy="5762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c. </a:t>
            </a:r>
            <a:r>
              <a:rPr lang="zh-TW" altLang="en-US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貪財是痛苦之源，也是萬惡之根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250825" y="765175"/>
            <a:ext cx="8748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# </a:t>
            </a:r>
            <a:r>
              <a:rPr kumimoji="0" lang="zh-HK" altLang="zh-TW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要賺錢便要</a:t>
            </a:r>
            <a:r>
              <a:rPr kumimoji="0" lang="zh-HK" altLang="zh-HK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勞碌</a:t>
            </a:r>
            <a:r>
              <a:rPr kumimoji="0" lang="zh-HK" altLang="en-US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800"/>
              <a:t>搏殺、加班、進修、節儉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) </a:t>
            </a:r>
            <a:r>
              <a:rPr kumimoji="0" lang="en-US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- </a:t>
            </a:r>
            <a:r>
              <a:rPr kumimoji="0" lang="zh-HK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苦</a:t>
            </a:r>
            <a:r>
              <a:rPr kumimoji="0" lang="en-US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                    </a:t>
            </a:r>
            <a:r>
              <a:rPr kumimoji="0" lang="en-US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                         </a:t>
            </a:r>
            <a:endParaRPr kumimoji="0" lang="zh-HK" altLang="en-US" sz="300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5" y="1484313"/>
            <a:ext cx="874871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# </a:t>
            </a:r>
            <a:r>
              <a:rPr kumimoji="0" lang="zh-HK" altLang="zh-TW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執著、</a:t>
            </a:r>
            <a:r>
              <a:rPr kumimoji="0" lang="zh-HK" altLang="zh-HK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強求</a:t>
            </a:r>
            <a:r>
              <a:rPr kumimoji="0" lang="zh-HK" altLang="en-US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en-US" sz="3000"/>
              <a:t>要</a:t>
            </a:r>
            <a:r>
              <a:rPr kumimoji="0" lang="zh-TW" altLang="en-US" sz="3000"/>
              <a:t>得著更多</a:t>
            </a:r>
            <a:endParaRPr kumimoji="0" lang="zh-TW" altLang="en-US" sz="300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  <a:buFont typeface="Symbol" pitchFamily="18" charset="2"/>
              <a:buChar char="·"/>
            </a:pPr>
            <a:r>
              <a:rPr kumimoji="0" lang="zh-HK" altLang="en-US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求不得</a:t>
            </a:r>
            <a:r>
              <a:rPr kumimoji="0" lang="zh-HK" altLang="en-US" sz="3000"/>
              <a:t>：捱足一世仍不能飛黃騰達</a:t>
            </a:r>
            <a:endParaRPr kumimoji="0" lang="zh-HK" altLang="en-US" sz="300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  <a:buFont typeface="Symbol" pitchFamily="18" charset="2"/>
              <a:buChar char="·"/>
            </a:pPr>
            <a:r>
              <a:rPr kumimoji="0" lang="zh-HK" altLang="en-US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得而失</a:t>
            </a:r>
            <a:r>
              <a:rPr kumimoji="0" lang="zh-HK" altLang="en-US" sz="3000"/>
              <a:t>：投資</a:t>
            </a:r>
            <a:r>
              <a:rPr kumimoji="0" lang="en-US" altLang="zh-TW" sz="3000"/>
              <a:t>/</a:t>
            </a:r>
            <a:r>
              <a:rPr kumimoji="0" lang="zh-HK" altLang="en-US" sz="3000"/>
              <a:t>生意失</a:t>
            </a:r>
            <a:r>
              <a:rPr kumimoji="0" lang="zh-HK" altLang="zh-TW" sz="3000"/>
              <a:t>敗一鋪</a:t>
            </a:r>
            <a:r>
              <a:rPr kumimoji="0" lang="zh-HK" altLang="en-US" sz="3000"/>
              <a:t>清袋</a:t>
            </a:r>
            <a:endParaRPr kumimoji="0" lang="zh-HK" altLang="zh-TW" sz="3000"/>
          </a:p>
          <a:p>
            <a:pPr eaLnBrk="0" hangingPunct="0">
              <a:spcBef>
                <a:spcPct val="20000"/>
              </a:spcBef>
              <a:buFont typeface="Symbol" pitchFamily="18" charset="2"/>
              <a:buChar char="·"/>
            </a:pPr>
            <a:r>
              <a:rPr kumimoji="0" lang="zh-HK" altLang="en-US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zh-HK" sz="300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得到又如何</a:t>
            </a:r>
            <a:r>
              <a:rPr kumimoji="0" lang="zh-HK" altLang="en-US" sz="3000"/>
              <a:t>：窮</a:t>
            </a:r>
            <a:r>
              <a:rPr kumimoji="0" lang="en-US" altLang="en-US" sz="3000"/>
              <a:t>得只有錢</a:t>
            </a:r>
            <a:r>
              <a:rPr kumimoji="0" lang="zh-TW" altLang="en-US" sz="3000"/>
              <a:t>                             </a:t>
            </a:r>
            <a:r>
              <a:rPr kumimoji="0" lang="en-US" altLang="zh-HK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en-US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苦</a:t>
            </a:r>
            <a:endParaRPr kumimoji="0" lang="zh-HK" altLang="en-US" sz="300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3500438"/>
            <a:ext cx="87487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50000"/>
              </a:lnSpc>
              <a:spcBef>
                <a:spcPct val="20000"/>
              </a:spcBef>
            </a:pPr>
            <a:endParaRPr kumimoji="0" lang="zh-HK" altLang="en-US" sz="300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# </a:t>
            </a:r>
            <a:r>
              <a:rPr kumimoji="0" lang="zh-HK" altLang="en-US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甚至挺而走險，喪</a:t>
            </a:r>
            <a:r>
              <a:rPr kumimoji="0" lang="zh-HK" altLang="zh-HK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失尊嚴良知</a:t>
            </a:r>
            <a:r>
              <a:rPr kumimoji="0" lang="zh-HK" altLang="en-US" sz="300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kumimoji="0" lang="zh-HK" altLang="en-US" sz="3000">
                <a:solidFill>
                  <a:srgbClr val="0000FF"/>
                </a:solidFill>
                <a:ea typeface="標楷體" pitchFamily="65" charset="-120"/>
              </a:rPr>
              <a:t>被</a:t>
            </a:r>
            <a:r>
              <a:rPr kumimoji="0" lang="zh-TW" altLang="en-US" sz="3000">
                <a:solidFill>
                  <a:srgbClr val="0000FF"/>
                </a:solidFill>
                <a:ea typeface="標楷體" pitchFamily="65" charset="-120"/>
              </a:rPr>
              <a:t>捕受罰</a:t>
            </a:r>
            <a:r>
              <a:rPr kumimoji="0" lang="zh-TW" altLang="en-US" sz="3000">
                <a:solidFill>
                  <a:srgbClr val="0000FF"/>
                </a:solidFill>
              </a:rPr>
              <a:t>！</a:t>
            </a:r>
          </a:p>
          <a:p>
            <a:pPr eaLnBrk="0" hangingPunct="0">
              <a:spcBef>
                <a:spcPct val="20000"/>
              </a:spcBef>
            </a:pPr>
            <a:r>
              <a:rPr kumimoji="0" lang="zh-TW" altLang="en-US" sz="3000"/>
              <a:t>薄熙來</a:t>
            </a:r>
            <a:r>
              <a:rPr kumimoji="0" lang="zh-TW" altLang="zh-TW" sz="3000"/>
              <a:t>、</a:t>
            </a:r>
            <a:r>
              <a:rPr kumimoji="0" lang="zh-TW" altLang="en-US" sz="3000"/>
              <a:t>劉鑾雄陳裘大、麥齊光、許仕仁、曾蔭權</a:t>
            </a:r>
            <a:endParaRPr kumimoji="0" lang="en-US" altLang="zh-TW" sz="3000">
              <a:solidFill>
                <a:srgbClr val="00800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</a:t>
            </a:r>
            <a:r>
              <a:rPr kumimoji="0" lang="zh-HK" altLang="zh-TW" sz="3000">
                <a:solidFill>
                  <a:srgbClr val="008000"/>
                </a:solidFill>
              </a:rPr>
              <a:t> </a:t>
            </a:r>
            <a:r>
              <a:rPr kumimoji="0" lang="zh-HK" altLang="en-US" sz="3000">
                <a:solidFill>
                  <a:srgbClr val="008000"/>
                </a:solidFill>
              </a:rPr>
              <a:t>                      </a:t>
            </a:r>
            <a:r>
              <a:rPr kumimoji="0" lang="zh-HK" altLang="en-US" sz="3000">
                <a:solidFill>
                  <a:srgbClr val="FF0066"/>
                </a:solidFill>
              </a:rPr>
              <a:t>-</a:t>
            </a:r>
            <a:r>
              <a:rPr kumimoji="0" lang="en-US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HK" altLang="en-US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更</a:t>
            </a:r>
            <a:r>
              <a:rPr kumimoji="0" lang="zh-HK" altLang="zh-TW" sz="300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苦</a:t>
            </a:r>
            <a:endParaRPr kumimoji="0" lang="zh-TW" altLang="en-US" sz="300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en-US" altLang="zh-TW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 </a:t>
            </a:r>
            <a:r>
              <a:rPr kumimoji="0" lang="zh-HK" altLang="zh-TW" sz="3200" b="1">
                <a:solidFill>
                  <a:srgbClr val="0000FF"/>
                </a:solidFill>
              </a:rPr>
              <a:t>天網恢恢，疏而不漏</a:t>
            </a:r>
            <a:r>
              <a:rPr kumimoji="0" lang="en-US" altLang="zh-TW" sz="3200" b="1">
                <a:solidFill>
                  <a:srgbClr val="0000FF"/>
                </a:solidFill>
              </a:rPr>
              <a:t>     </a:t>
            </a:r>
            <a:r>
              <a:rPr kumimoji="0" lang="zh-HK" altLang="zh-TW" sz="3200" b="1">
                <a:solidFill>
                  <a:srgbClr val="0000FF"/>
                </a:solidFill>
              </a:rPr>
              <a:t>若然未報，時晨未到</a:t>
            </a:r>
            <a:endParaRPr kumimoji="0" lang="en-US" altLang="zh-TW" sz="3000" b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@ </a:t>
            </a:r>
            <a:r>
              <a:rPr kumimoji="0" lang="zh-TW" altLang="en-US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在法治的社會，公義終得勝。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@ </a:t>
            </a:r>
            <a:r>
              <a:rPr kumimoji="0" lang="zh-TW" altLang="en-US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在有法不依、司法不公的社會，暴政苛政終必倒下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-- </a:t>
            </a:r>
            <a:r>
              <a:rPr kumimoji="0" lang="zh-TW" altLang="en-US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希特拉、赤柬、薩達姆、周永康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-- </a:t>
            </a:r>
            <a:r>
              <a:rPr kumimoji="0" lang="zh-TW" altLang="en-US" sz="300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聯合國、國際法庭、人權法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文字方塊 7"/>
          <p:cNvSpPr txBox="1">
            <a:spLocks noChangeArrowheads="1"/>
          </p:cNvSpPr>
          <p:nvPr/>
        </p:nvSpPr>
        <p:spPr bwMode="auto">
          <a:xfrm>
            <a:off x="215900" y="620713"/>
            <a:ext cx="8893175" cy="2733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8650" indent="-628650">
              <a:lnSpc>
                <a:spcPct val="110000"/>
              </a:lnSpc>
            </a:pPr>
            <a:r>
              <a:rPr kumimoji="0" lang="en-US" altLang="zh-TW" sz="3200" b="1">
                <a:solidFill>
                  <a:srgbClr val="0000FF"/>
                </a:solidFill>
              </a:rPr>
              <a:t>3.	</a:t>
            </a:r>
            <a:r>
              <a:rPr kumimoji="0" lang="zh-TW" altLang="en-US" sz="3200" b="1">
                <a:solidFill>
                  <a:srgbClr val="0000FF"/>
                </a:solidFill>
              </a:rPr>
              <a:t>信徒與不信的世界必然有差距與張力  </a:t>
            </a:r>
          </a:p>
          <a:p>
            <a:pPr marL="628650" indent="-628650">
              <a:lnSpc>
                <a:spcPct val="110000"/>
              </a:lnSpc>
            </a:pPr>
            <a:r>
              <a:rPr kumimoji="0" lang="en-US" altLang="zh-TW" sz="3200" b="1">
                <a:solidFill>
                  <a:srgbClr val="0000FF"/>
                </a:solidFill>
              </a:rPr>
              <a:t>	</a:t>
            </a:r>
            <a:r>
              <a:rPr kumimoji="0" lang="en-US" altLang="zh-TW" sz="32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3200" b="1">
                <a:solidFill>
                  <a:srgbClr val="0000FF"/>
                </a:solidFill>
              </a:rPr>
              <a:t>壓力、損失、排擠、孤單</a:t>
            </a:r>
            <a:r>
              <a:rPr kumimoji="0" lang="en-US" altLang="zh-TW" sz="3200" b="1">
                <a:solidFill>
                  <a:srgbClr val="0000FF"/>
                </a:solidFill>
              </a:rPr>
              <a:t>…</a:t>
            </a:r>
          </a:p>
          <a:p>
            <a:pPr marL="628650" indent="-628650">
              <a:lnSpc>
                <a:spcPct val="110000"/>
              </a:lnSpc>
            </a:pPr>
            <a:r>
              <a:rPr kumimoji="0" lang="zh-TW" altLang="en-US" sz="3200" b="1">
                <a:solidFill>
                  <a:srgbClr val="0000FF"/>
                </a:solidFill>
              </a:rPr>
              <a:t>	</a:t>
            </a:r>
            <a:r>
              <a:rPr kumimoji="0" lang="en-US" altLang="zh-TW" sz="32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3200" b="1">
                <a:solidFill>
                  <a:srgbClr val="0000FF"/>
                </a:solidFill>
              </a:rPr>
              <a:t>基督徒的成敗得失不在地上的榮辱，乃在乎合乎神的心意和討神的喜悅</a:t>
            </a:r>
            <a:endParaRPr kumimoji="0" lang="en-US" altLang="zh-TW" sz="3200" b="1">
              <a:solidFill>
                <a:srgbClr val="0000FF"/>
              </a:solidFill>
            </a:endParaRPr>
          </a:p>
          <a:p>
            <a:pPr marL="628650" indent="-628650">
              <a:lnSpc>
                <a:spcPct val="110000"/>
              </a:lnSpc>
            </a:pPr>
            <a:endParaRPr kumimoji="0" lang="en-US" altLang="zh-TW" sz="2800" b="1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文字方塊 5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395288" y="57150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sz="2800" b="1" smtClean="0">
                <a:solidFill>
                  <a:srgbClr val="FF0000"/>
                </a:solidFill>
                <a:ea typeface="新細明體" charset="-120"/>
              </a:rPr>
              <a:t>若你想交朋友、找合作伙伴、聘員工、委任主管、揀僱主、尋伴侶</a:t>
            </a:r>
            <a:r>
              <a:rPr lang="en-US" altLang="zh-TW" sz="2800" b="1" smtClean="0">
                <a:solidFill>
                  <a:srgbClr val="FF0000"/>
                </a:solidFill>
                <a:ea typeface="新細明體" charset="-120"/>
              </a:rPr>
              <a:t>  ----- </a:t>
            </a:r>
            <a:r>
              <a:rPr lang="zh-TW" altLang="en-US" sz="2800" b="1" smtClean="0">
                <a:solidFill>
                  <a:srgbClr val="FF0000"/>
                </a:solidFill>
                <a:ea typeface="新細明體" charset="-120"/>
              </a:rPr>
              <a:t>你會選</a:t>
            </a:r>
            <a:r>
              <a:rPr lang="en-US" altLang="zh-TW" sz="2800" b="1" smtClean="0">
                <a:solidFill>
                  <a:srgbClr val="FF0000"/>
                </a:solidFill>
                <a:ea typeface="新細明體" charset="-120"/>
              </a:rPr>
              <a:t>A</a:t>
            </a:r>
            <a:r>
              <a:rPr lang="zh-TW" altLang="en-US" sz="2800" b="1" smtClean="0">
                <a:solidFill>
                  <a:srgbClr val="FF0000"/>
                </a:solidFill>
                <a:ea typeface="新細明體" charset="-120"/>
              </a:rPr>
              <a:t>君還是</a:t>
            </a:r>
            <a:r>
              <a:rPr lang="en-US" altLang="zh-TW" sz="2800" b="1" smtClean="0">
                <a:solidFill>
                  <a:srgbClr val="FF0000"/>
                </a:solidFill>
                <a:ea typeface="新細明體" charset="-120"/>
              </a:rPr>
              <a:t>B</a:t>
            </a:r>
            <a:r>
              <a:rPr lang="zh-TW" altLang="en-US" sz="2800" b="1" smtClean="0">
                <a:solidFill>
                  <a:srgbClr val="FF0000"/>
                </a:solidFill>
                <a:ea typeface="新細明體" charset="-120"/>
              </a:rPr>
              <a:t>君？</a:t>
            </a:r>
            <a:endParaRPr lang="en-US" altLang="zh-TW" sz="2800" b="1" smtClean="0">
              <a:solidFill>
                <a:srgbClr val="FF0000"/>
              </a:solidFill>
              <a:ea typeface="新細明體" charset="-120"/>
            </a:endParaRP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768475"/>
            <a:ext cx="8229600" cy="3744913"/>
          </a:xfrm>
        </p:spPr>
        <p:txBody>
          <a:bodyPr/>
          <a:lstStyle/>
          <a:p>
            <a:pPr marL="1066800" indent="-1066800" eaLnBrk="1" hangingPunct="1">
              <a:buFontTx/>
              <a:buNone/>
            </a:pPr>
            <a:r>
              <a:rPr lang="en-US" altLang="zh-TW" sz="2800" smtClean="0">
                <a:ea typeface="新細明體" charset="-120"/>
              </a:rPr>
              <a:t>A</a:t>
            </a:r>
            <a:r>
              <a:rPr lang="zh-TW" altLang="en-US" sz="2800" smtClean="0">
                <a:ea typeface="新細明體" charset="-120"/>
              </a:rPr>
              <a:t>君：	</a:t>
            </a:r>
            <a:r>
              <a:rPr lang="zh-TW" altLang="zh-TW" sz="2800" smtClean="0">
                <a:ea typeface="新細明體" charset="-120"/>
              </a:rPr>
              <a:t>出貓、抄功課、遲到早退、無故告假、</a:t>
            </a:r>
            <a:r>
              <a:rPr lang="zh-TW" altLang="en-US" sz="2800" smtClean="0">
                <a:ea typeface="新細明體" charset="-120"/>
              </a:rPr>
              <a:t>做事敷衍失責</a:t>
            </a:r>
            <a:r>
              <a:rPr lang="zh-TW" altLang="zh-TW" sz="2800" smtClean="0">
                <a:ea typeface="新細明體" charset="-120"/>
              </a:rPr>
              <a:t>、唯利是圖、不擇手段</a:t>
            </a:r>
            <a:r>
              <a:rPr lang="zh-TW" altLang="en-US" sz="2800" smtClean="0">
                <a:ea typeface="新細明體" charset="-120"/>
              </a:rPr>
              <a:t>、大話連篇、損人利己、四處樹敵、</a:t>
            </a:r>
            <a:r>
              <a:rPr lang="zh-TW" altLang="zh-TW" sz="2800" smtClean="0">
                <a:ea typeface="新細明體" charset="-120"/>
              </a:rPr>
              <a:t>搬弄</a:t>
            </a:r>
            <a:r>
              <a:rPr lang="zh-TW" altLang="en-US" sz="2800" smtClean="0">
                <a:ea typeface="新細明體" charset="-120"/>
              </a:rPr>
              <a:t>是非、擦鞋奉承、濫權欺凌、賣友求榮、</a:t>
            </a:r>
            <a:r>
              <a:rPr lang="en-US" altLang="zh-TW" sz="2800" smtClean="0">
                <a:ea typeface="新細明體" charset="-120"/>
              </a:rPr>
              <a:t>….</a:t>
            </a:r>
          </a:p>
          <a:p>
            <a:pPr marL="1066800" indent="-1066800" eaLnBrk="1" hangingPunct="1">
              <a:buFontTx/>
              <a:buNone/>
            </a:pPr>
            <a:r>
              <a:rPr lang="en-US" altLang="zh-TW" sz="2800" smtClean="0">
                <a:solidFill>
                  <a:srgbClr val="0000FF"/>
                </a:solidFill>
                <a:ea typeface="新細明體" charset="-120"/>
              </a:rPr>
              <a:t>B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君：	誠信守諾、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有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膊頭有腰骨、願承擔責任及   承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認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錯失、寧可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自己蒙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受損失也不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有負於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人、厚道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寬宏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、能共患難也能共富貴、樂於助人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分享利益</a:t>
            </a:r>
            <a:r>
              <a:rPr lang="zh-TW" altLang="en-US" sz="2800" smtClean="0">
                <a:solidFill>
                  <a:srgbClr val="0000FF"/>
                </a:solidFill>
                <a:ea typeface="新細明體" charset="-120"/>
              </a:rPr>
              <a:t>、</a:t>
            </a:r>
            <a:r>
              <a:rPr lang="en-US" altLang="zh-TW" sz="2800" smtClean="0">
                <a:solidFill>
                  <a:srgbClr val="0000FF"/>
                </a:solidFill>
                <a:ea typeface="新細明體" charset="-120"/>
              </a:rPr>
              <a:t>….</a:t>
            </a:r>
          </a:p>
          <a:p>
            <a:pPr marL="1066800" indent="-1066800" eaLnBrk="1" hangingPunct="1">
              <a:buFontTx/>
              <a:buNone/>
            </a:pPr>
            <a:endParaRPr lang="en-US" altLang="zh-TW" sz="2800" smtClean="0">
              <a:solidFill>
                <a:srgbClr val="CC0099"/>
              </a:solidFill>
              <a:ea typeface="新細明體" charset="-12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95288" y="5373688"/>
            <a:ext cx="84248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2800" b="1">
                <a:solidFill>
                  <a:srgbClr val="CC0099"/>
                </a:solidFill>
              </a:rPr>
              <a:t>旁</a:t>
            </a:r>
            <a:r>
              <a:rPr kumimoji="0" lang="zh-TW" altLang="zh-TW" sz="2800" b="1">
                <a:solidFill>
                  <a:srgbClr val="CC0099"/>
                </a:solidFill>
              </a:rPr>
              <a:t>人的眼睛是雪亮的，</a:t>
            </a:r>
            <a:r>
              <a:rPr kumimoji="0" lang="zh-TW" altLang="en-US" sz="2800" b="1">
                <a:solidFill>
                  <a:srgbClr val="CC0099"/>
                </a:solidFill>
              </a:rPr>
              <a:t>我們的一言一行均會影響別人、自己和上帝對我們的評價，未來的發展機遇</a:t>
            </a:r>
            <a:r>
              <a:rPr kumimoji="0" lang="zh-TW" altLang="zh-TW" sz="2800" b="1">
                <a:solidFill>
                  <a:srgbClr val="CC0099"/>
                </a:solidFill>
              </a:rPr>
              <a:t>，</a:t>
            </a:r>
            <a:r>
              <a:rPr kumimoji="0" lang="zh-TW" altLang="en-US" sz="2800" b="1">
                <a:solidFill>
                  <a:srgbClr val="CC0099"/>
                </a:solidFill>
              </a:rPr>
              <a:t> 和一生的禍福。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950" y="-100013"/>
            <a:ext cx="93948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en-US" altLang="zh-TW" sz="3200" b="1" kern="0" dirty="0">
                <a:solidFill>
                  <a:srgbClr val="0000FF"/>
                </a:solidFill>
                <a:latin typeface="細明體" pitchFamily="49" charset="-120"/>
                <a:ea typeface="細明體" pitchFamily="49" charset="-120"/>
                <a:cs typeface="+mj-cs"/>
              </a:rPr>
              <a:t>4.</a:t>
            </a:r>
            <a:r>
              <a:rPr kumimoji="0" lang="zh-TW" altLang="en-US" sz="3200" b="1" kern="0" dirty="0">
                <a:solidFill>
                  <a:srgbClr val="0000FF"/>
                </a:solidFill>
                <a:latin typeface="細明體" pitchFamily="49" charset="-120"/>
                <a:ea typeface="細明體" pitchFamily="49" charset="-120"/>
                <a:cs typeface="+mj-cs"/>
              </a:rPr>
              <a:t>公道自在人心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文字方塊 3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323850" y="260350"/>
            <a:ext cx="8820150" cy="5832475"/>
          </a:xfrm>
        </p:spPr>
        <p:txBody>
          <a:bodyPr/>
          <a:lstStyle/>
          <a:p>
            <a:pPr marL="628650" indent="-62865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4.  </a:t>
            </a:r>
            <a:r>
              <a:rPr lang="zh-TW" altLang="en-US" smtClean="0">
                <a:solidFill>
                  <a:srgbClr val="0000FF"/>
                </a:solidFill>
                <a:ea typeface="新細明體" charset="-120"/>
              </a:rPr>
              <a:t>神在末日審判時會賞善罰惡，公平再分配</a:t>
            </a:r>
          </a:p>
          <a:p>
            <a:pPr marL="628650" indent="-62865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 sz="2600" smtClean="0">
                <a:solidFill>
                  <a:srgbClr val="0000FF"/>
                </a:solidFill>
                <a:ea typeface="新細明體" charset="-120"/>
              </a:rPr>
              <a:t>	</a:t>
            </a:r>
          </a:p>
          <a:p>
            <a:pPr marL="628650" indent="-628650" eaLnBrk="1" hangingPunct="1">
              <a:buFontTx/>
              <a:buNone/>
            </a:pPr>
            <a:r>
              <a:rPr lang="zh-TW" altLang="en-US" sz="2800" smtClean="0">
                <a:ea typeface="新細明體" charset="-120"/>
              </a:rPr>
              <a:t>路</a:t>
            </a:r>
            <a:r>
              <a:rPr lang="en-US" altLang="zh-TW" sz="2800" smtClean="0">
                <a:ea typeface="新細明體" charset="-120"/>
              </a:rPr>
              <a:t>16:20-25  </a:t>
            </a:r>
            <a:r>
              <a:rPr lang="zh-TW" altLang="en-US" sz="2800" smtClean="0">
                <a:ea typeface="新細明體" charset="-120"/>
              </a:rPr>
              <a:t>又有一個討飯的，名叫</a:t>
            </a:r>
            <a:r>
              <a:rPr lang="zh-TW" altLang="en-US" sz="2800" u="sng" smtClean="0">
                <a:ea typeface="新細明體" charset="-120"/>
              </a:rPr>
              <a:t>拉撒路</a:t>
            </a:r>
            <a:r>
              <a:rPr lang="zh-TW" altLang="en-US" sz="2800" smtClean="0">
                <a:ea typeface="新細明體" charset="-120"/>
              </a:rPr>
              <a:t>，渾身生瘡，被人放在財主門口，要得財主桌子上掉下來的零碎充飢，並且狗來舔他的瘡。後來那討飯的死了，被天使帶去  放在</a:t>
            </a:r>
            <a:r>
              <a:rPr lang="zh-TW" altLang="en-US" sz="2800" u="sng" smtClean="0">
                <a:ea typeface="新細明體" charset="-120"/>
              </a:rPr>
              <a:t>亞伯拉罕</a:t>
            </a:r>
            <a:r>
              <a:rPr lang="zh-TW" altLang="en-US" sz="2800" smtClean="0">
                <a:ea typeface="新細明體" charset="-120"/>
              </a:rPr>
              <a:t>的懷裏。財主也死了，並且埋葬了。</a:t>
            </a:r>
          </a:p>
          <a:p>
            <a:pPr marL="628650" indent="-628650" eaLnBrk="1" hangingPunct="1">
              <a:buFontTx/>
              <a:buNone/>
            </a:pPr>
            <a:r>
              <a:rPr lang="zh-TW" altLang="en-US" sz="2800" smtClean="0">
                <a:ea typeface="新細明體" charset="-120"/>
              </a:rPr>
              <a:t>他在陰間受痛苦，舉目遠遠地望見</a:t>
            </a:r>
            <a:r>
              <a:rPr lang="zh-TW" altLang="en-US" sz="2800" u="sng" smtClean="0">
                <a:ea typeface="新細明體" charset="-120"/>
              </a:rPr>
              <a:t>亞伯拉罕</a:t>
            </a:r>
            <a:r>
              <a:rPr lang="zh-TW" altLang="en-US" sz="2800" smtClean="0">
                <a:ea typeface="新細明體" charset="-120"/>
              </a:rPr>
              <a:t>，又望見  </a:t>
            </a:r>
            <a:r>
              <a:rPr lang="zh-TW" altLang="en-US" sz="2800" u="sng" smtClean="0">
                <a:ea typeface="新細明體" charset="-120"/>
              </a:rPr>
              <a:t>拉撒路</a:t>
            </a:r>
            <a:r>
              <a:rPr lang="zh-TW" altLang="en-US" sz="2800" smtClean="0">
                <a:ea typeface="新細明體" charset="-120"/>
              </a:rPr>
              <a:t>在他懷裏，就喊著說：</a:t>
            </a:r>
            <a:r>
              <a:rPr lang="en-US" altLang="zh-TW" sz="2800" smtClean="0">
                <a:ea typeface="新細明體" charset="-120"/>
              </a:rPr>
              <a:t>『</a:t>
            </a:r>
            <a:r>
              <a:rPr lang="zh-TW" altLang="en-US" sz="2800" smtClean="0">
                <a:ea typeface="新細明體" charset="-120"/>
              </a:rPr>
              <a:t>我祖</a:t>
            </a:r>
            <a:r>
              <a:rPr lang="zh-TW" altLang="en-US" sz="2800" u="sng" smtClean="0">
                <a:ea typeface="新細明體" charset="-120"/>
              </a:rPr>
              <a:t>亞伯拉罕</a:t>
            </a:r>
            <a:r>
              <a:rPr lang="zh-TW" altLang="en-US" sz="2800" smtClean="0">
                <a:ea typeface="新細明體" charset="-120"/>
              </a:rPr>
              <a:t>哪，可憐我吧！打發</a:t>
            </a:r>
            <a:r>
              <a:rPr lang="zh-TW" altLang="en-US" sz="2800" u="sng" smtClean="0">
                <a:ea typeface="新細明體" charset="-120"/>
              </a:rPr>
              <a:t>拉撒路</a:t>
            </a:r>
            <a:r>
              <a:rPr lang="zh-TW" altLang="en-US" sz="2800" smtClean="0">
                <a:ea typeface="新細明體" charset="-120"/>
              </a:rPr>
              <a:t>來，用指頭尖蘸點水，涼涼我的舌頭，因為我在這火焰裏，極其痛苦。</a:t>
            </a:r>
            <a:r>
              <a:rPr lang="en-US" altLang="zh-TW" sz="2800" smtClean="0">
                <a:ea typeface="新細明體" charset="-120"/>
              </a:rPr>
              <a:t>』</a:t>
            </a:r>
            <a:endParaRPr lang="en-US" altLang="zh-TW" sz="2800" u="sng" smtClean="0">
              <a:ea typeface="新細明體" charset="-120"/>
            </a:endParaRPr>
          </a:p>
          <a:p>
            <a:pPr marL="628650" indent="-628650" eaLnBrk="1" hangingPunct="1">
              <a:buFontTx/>
              <a:buNone/>
            </a:pPr>
            <a:r>
              <a:rPr lang="zh-TW" altLang="en-US" sz="2800" u="sng" smtClean="0">
                <a:ea typeface="新細明體" charset="-120"/>
              </a:rPr>
              <a:t>亞伯拉罕</a:t>
            </a:r>
            <a:r>
              <a:rPr lang="zh-TW" altLang="en-US" sz="2800" smtClean="0">
                <a:ea typeface="新細明體" charset="-120"/>
              </a:rPr>
              <a:t>說：</a:t>
            </a:r>
            <a:r>
              <a:rPr lang="en-US" altLang="zh-TW" sz="2800" smtClean="0">
                <a:ea typeface="新細明體" charset="-120"/>
              </a:rPr>
              <a:t>『</a:t>
            </a:r>
            <a:r>
              <a:rPr lang="zh-TW" altLang="en-US" sz="2800" smtClean="0">
                <a:ea typeface="新細明體" charset="-120"/>
              </a:rPr>
              <a:t>兒啊，</a:t>
            </a:r>
            <a:r>
              <a:rPr lang="zh-TW" altLang="en-US" sz="2800" smtClean="0">
                <a:solidFill>
                  <a:srgbClr val="FF3399"/>
                </a:solidFill>
                <a:ea typeface="新細明體" charset="-120"/>
              </a:rPr>
              <a:t>你該回想，你生前享過福，</a:t>
            </a:r>
            <a:r>
              <a:rPr lang="zh-TW" altLang="en-US" sz="2800" u="sng" smtClean="0">
                <a:solidFill>
                  <a:srgbClr val="FF3399"/>
                </a:solidFill>
                <a:ea typeface="新細明體" charset="-120"/>
              </a:rPr>
              <a:t>拉撒路</a:t>
            </a:r>
            <a:r>
              <a:rPr lang="zh-TW" altLang="en-US" sz="2800" smtClean="0">
                <a:solidFill>
                  <a:srgbClr val="FF3399"/>
                </a:solidFill>
                <a:ea typeface="新細明體" charset="-120"/>
              </a:rPr>
              <a:t>也受過苦，如今他在這裏得安慰，你倒受痛苦</a:t>
            </a:r>
            <a:r>
              <a:rPr lang="en-US" altLang="zh-TW" sz="2800" smtClean="0">
                <a:ea typeface="新細明體" charset="-120"/>
              </a:rPr>
              <a:t>…』</a:t>
            </a:r>
            <a:endParaRPr lang="zh-TW" altLang="en-US" sz="2800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懶惰人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8891588" cy="5040313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6:6	</a:t>
            </a:r>
            <a:r>
              <a:rPr lang="zh-TW" altLang="zh-TW" smtClean="0">
                <a:ea typeface="新細明體" charset="-120"/>
              </a:rPr>
              <a:t>懶惰人哪，你去察看螞蟻的動作，就可得智慧。螞蟻沒有領袖，沒有官長，沒有君王，尚且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在夏天預備食物，在收割時儲存糧食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懶惰人</a:t>
            </a:r>
            <a:r>
              <a:rPr lang="zh-TW" altLang="zh-TW" smtClean="0">
                <a:ea typeface="新細明體" charset="-120"/>
              </a:rPr>
              <a:t>哪，你要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睡到幾時</a:t>
            </a:r>
            <a:r>
              <a:rPr lang="zh-TW" altLang="zh-TW" smtClean="0">
                <a:ea typeface="新細明體" charset="-120"/>
              </a:rPr>
              <a:t>呢？你甚麼時候才睡醒呢？再睡片時，你的貧窮就如盜賊來到。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10:4-5	</a:t>
            </a:r>
            <a:r>
              <a:rPr lang="zh-TW" altLang="zh-TW" smtClean="0">
                <a:ea typeface="新細明體" charset="-120"/>
              </a:rPr>
              <a:t>手懶的，必致窮乏；手勤的，卻要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富足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12:24	</a:t>
            </a:r>
            <a:r>
              <a:rPr lang="zh-TW" altLang="zh-TW" smtClean="0">
                <a:ea typeface="新細明體" charset="-120"/>
              </a:rPr>
              <a:t>殷勤人的手必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掌權</a:t>
            </a:r>
            <a:r>
              <a:rPr lang="zh-TW" altLang="zh-TW" smtClean="0">
                <a:ea typeface="新細明體" charset="-120"/>
              </a:rPr>
              <a:t>；懶惰的人必服苦役。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14:23	</a:t>
            </a:r>
            <a:r>
              <a:rPr lang="zh-TW" altLang="zh-TW" smtClean="0">
                <a:ea typeface="新細明體" charset="-120"/>
              </a:rPr>
              <a:t>任何勤勞總有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收穫</a:t>
            </a:r>
            <a:r>
              <a:rPr lang="zh-TW" altLang="zh-TW" smtClean="0">
                <a:ea typeface="新細明體" charset="-120"/>
              </a:rPr>
              <a:t>；僅耍嘴皮必致窮乏。</a:t>
            </a:r>
            <a:r>
              <a:rPr lang="en-US" altLang="zh-TW" smtClean="0">
                <a:ea typeface="新細明體" charset="-120"/>
              </a:rPr>
              <a:t>  (</a:t>
            </a:r>
            <a:r>
              <a:rPr lang="zh-HK" altLang="zh-TW" smtClean="0">
                <a:ea typeface="新細明體" charset="-120"/>
              </a:rPr>
              <a:t>總務、文書、備課、升職</a:t>
            </a:r>
            <a:r>
              <a:rPr lang="en-US" altLang="zh-TW" smtClean="0">
                <a:ea typeface="新細明體" charset="-120"/>
              </a:rPr>
              <a:t>)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ctrTitle"/>
          </p:nvPr>
        </p:nvSpPr>
        <p:spPr>
          <a:xfrm>
            <a:off x="250825" y="549275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詩詞</a:t>
            </a:r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智慧書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副標題 2"/>
          <p:cNvSpPr>
            <a:spLocks noGrp="1"/>
          </p:cNvSpPr>
          <p:nvPr>
            <p:ph type="subTitle" idx="1"/>
          </p:nvPr>
        </p:nvSpPr>
        <p:spPr>
          <a:xfrm>
            <a:off x="250825" y="836613"/>
            <a:ext cx="8642350" cy="5184775"/>
          </a:xfrm>
        </p:spPr>
        <p:txBody>
          <a:bodyPr/>
          <a:lstStyle/>
          <a:p>
            <a:pPr algn="l" eaLnBrk="1" hangingPunct="1"/>
            <a:endParaRPr lang="en-US" altLang="zh-HK" sz="4000" smtClean="0">
              <a:ea typeface="新細明體" charset="-120"/>
            </a:endParaRPr>
          </a:p>
          <a:p>
            <a:pPr algn="l" eaLnBrk="1" hangingPunct="1"/>
            <a:r>
              <a:rPr lang="zh-HK" altLang="zh-TW" sz="4000" smtClean="0">
                <a:solidFill>
                  <a:srgbClr val="FF0000"/>
                </a:solidFill>
                <a:ea typeface="新細明體" charset="-120"/>
              </a:rPr>
              <a:t>詩篇</a:t>
            </a:r>
            <a:r>
              <a:rPr lang="en-US" altLang="zh-TW" sz="4000" smtClean="0">
                <a:ea typeface="新細明體" charset="-120"/>
              </a:rPr>
              <a:t> 	-- </a:t>
            </a:r>
            <a:r>
              <a:rPr lang="zh-HK" altLang="zh-TW" sz="4000" smtClean="0">
                <a:ea typeface="新細明體" charset="-120"/>
              </a:rPr>
              <a:t>探索「</a:t>
            </a:r>
            <a:r>
              <a:rPr lang="zh-HK" altLang="zh-TW" sz="4000" smtClean="0">
                <a:solidFill>
                  <a:srgbClr val="0000FF"/>
                </a:solidFill>
                <a:ea typeface="新細明體" charset="-120"/>
              </a:rPr>
              <a:t>人與神的關係</a:t>
            </a:r>
            <a:r>
              <a:rPr lang="zh-HK" altLang="zh-TW" sz="4000" smtClean="0">
                <a:ea typeface="新細明體" charset="-120"/>
              </a:rPr>
              <a:t>」</a:t>
            </a:r>
            <a:endParaRPr lang="zh-TW" altLang="zh-TW" sz="4000" smtClean="0">
              <a:ea typeface="新細明體" charset="-120"/>
            </a:endParaRPr>
          </a:p>
          <a:p>
            <a:pPr algn="l" eaLnBrk="1" hangingPunct="1"/>
            <a:r>
              <a:rPr lang="zh-HK" altLang="zh-TW" sz="4000" smtClean="0">
                <a:solidFill>
                  <a:srgbClr val="FF0000"/>
                </a:solidFill>
                <a:ea typeface="新細明體" charset="-120"/>
              </a:rPr>
              <a:t>傳道書</a:t>
            </a:r>
            <a:r>
              <a:rPr lang="en-US" altLang="zh-TW" sz="4000" smtClean="0">
                <a:ea typeface="新細明體" charset="-120"/>
              </a:rPr>
              <a:t> 	-- </a:t>
            </a:r>
            <a:r>
              <a:rPr lang="zh-HK" altLang="zh-TW" sz="4000" smtClean="0">
                <a:ea typeface="新細明體" charset="-120"/>
              </a:rPr>
              <a:t>探索「</a:t>
            </a:r>
            <a:r>
              <a:rPr lang="zh-HK" altLang="zh-TW" sz="4000" smtClean="0">
                <a:solidFill>
                  <a:srgbClr val="0000FF"/>
                </a:solidFill>
                <a:ea typeface="新細明體" charset="-120"/>
              </a:rPr>
              <a:t>人生的價值與意義</a:t>
            </a:r>
            <a:r>
              <a:rPr lang="zh-HK" altLang="zh-TW" sz="4000" smtClean="0">
                <a:ea typeface="新細明體" charset="-120"/>
              </a:rPr>
              <a:t>」</a:t>
            </a:r>
            <a:endParaRPr lang="zh-TW" altLang="zh-TW" sz="4000" smtClean="0">
              <a:ea typeface="新細明體" charset="-120"/>
            </a:endParaRPr>
          </a:p>
          <a:p>
            <a:pPr algn="l" eaLnBrk="1" hangingPunct="1"/>
            <a:r>
              <a:rPr lang="zh-HK" altLang="zh-TW" sz="4000" smtClean="0">
                <a:solidFill>
                  <a:srgbClr val="FF0000"/>
                </a:solidFill>
                <a:ea typeface="新細明體" charset="-120"/>
              </a:rPr>
              <a:t>箴言</a:t>
            </a:r>
            <a:r>
              <a:rPr lang="en-US" altLang="zh-TW" sz="4000" smtClean="0">
                <a:ea typeface="新細明體" charset="-120"/>
              </a:rPr>
              <a:t> 	-- </a:t>
            </a:r>
            <a:r>
              <a:rPr lang="zh-HK" altLang="zh-TW" sz="4000" smtClean="0">
                <a:ea typeface="新細明體" charset="-120"/>
              </a:rPr>
              <a:t>探索「</a:t>
            </a:r>
            <a:r>
              <a:rPr lang="zh-HK" altLang="zh-TW" sz="4000" smtClean="0">
                <a:solidFill>
                  <a:srgbClr val="0000FF"/>
                </a:solidFill>
                <a:ea typeface="新細明體" charset="-120"/>
              </a:rPr>
              <a:t>人在世生活的智慧</a:t>
            </a:r>
            <a:r>
              <a:rPr lang="zh-HK" altLang="zh-TW" sz="4000" smtClean="0">
                <a:ea typeface="新細明體" charset="-120"/>
              </a:rPr>
              <a:t>」</a:t>
            </a:r>
            <a:endParaRPr lang="zh-TW" altLang="zh-TW" sz="4000" smtClean="0">
              <a:ea typeface="新細明體" charset="-120"/>
            </a:endParaRPr>
          </a:p>
          <a:p>
            <a:pPr algn="l" eaLnBrk="1" hangingPunct="1"/>
            <a:r>
              <a:rPr lang="zh-HK" altLang="zh-TW" sz="4000" smtClean="0">
                <a:solidFill>
                  <a:srgbClr val="FF0000"/>
                </a:solidFill>
                <a:ea typeface="新細明體" charset="-120"/>
              </a:rPr>
              <a:t>雅歌</a:t>
            </a:r>
            <a:r>
              <a:rPr lang="en-US" altLang="zh-TW" sz="4000" smtClean="0">
                <a:ea typeface="新細明體" charset="-120"/>
              </a:rPr>
              <a:t> 	-- </a:t>
            </a:r>
            <a:r>
              <a:rPr lang="zh-HK" altLang="zh-TW" sz="4000" smtClean="0">
                <a:ea typeface="新細明體" charset="-120"/>
              </a:rPr>
              <a:t>探索「</a:t>
            </a:r>
            <a:r>
              <a:rPr lang="zh-HK" altLang="zh-TW" sz="4000" smtClean="0">
                <a:solidFill>
                  <a:srgbClr val="0000FF"/>
                </a:solidFill>
                <a:ea typeface="新細明體" charset="-120"/>
              </a:rPr>
              <a:t>愛情與男女相處</a:t>
            </a:r>
            <a:r>
              <a:rPr lang="zh-HK" altLang="zh-TW" sz="4000" smtClean="0">
                <a:ea typeface="新細明體" charset="-120"/>
              </a:rPr>
              <a:t>」</a:t>
            </a:r>
            <a:endParaRPr lang="zh-TW" altLang="zh-TW" sz="4000" smtClean="0">
              <a:ea typeface="新細明體" charset="-120"/>
            </a:endParaRPr>
          </a:p>
          <a:p>
            <a:pPr algn="l" eaLnBrk="1" hangingPunct="1"/>
            <a:r>
              <a:rPr lang="zh-HK" altLang="zh-TW" sz="4000" smtClean="0">
                <a:solidFill>
                  <a:srgbClr val="FF0000"/>
                </a:solidFill>
                <a:ea typeface="新細明體" charset="-120"/>
              </a:rPr>
              <a:t>約伯記</a:t>
            </a:r>
            <a:r>
              <a:rPr lang="en-US" altLang="zh-TW" sz="4000" smtClean="0">
                <a:ea typeface="新細明體" charset="-120"/>
              </a:rPr>
              <a:t> 	-- </a:t>
            </a:r>
            <a:r>
              <a:rPr lang="zh-HK" altLang="zh-TW" sz="4000" smtClean="0">
                <a:ea typeface="新細明體" charset="-120"/>
              </a:rPr>
              <a:t>探索「</a:t>
            </a:r>
            <a:r>
              <a:rPr lang="zh-HK" altLang="zh-TW" sz="4000" smtClean="0">
                <a:solidFill>
                  <a:srgbClr val="0000FF"/>
                </a:solidFill>
                <a:ea typeface="新細明體" charset="-120"/>
              </a:rPr>
              <a:t>苦難</a:t>
            </a:r>
            <a:r>
              <a:rPr lang="zh-HK" altLang="zh-TW" sz="4000" smtClean="0">
                <a:ea typeface="新細明體" charset="-120"/>
              </a:rPr>
              <a:t>」的問題</a:t>
            </a:r>
            <a:endParaRPr lang="zh-TW" altLang="zh-TW" sz="4000" smtClean="0">
              <a:ea typeface="新細明體" charset="-120"/>
            </a:endParaRPr>
          </a:p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品格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794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9036050" cy="5040313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14:17	</a:t>
            </a:r>
            <a:r>
              <a:rPr lang="zh-TW" altLang="zh-TW" smtClean="0">
                <a:ea typeface="新細明體" charset="-120"/>
              </a:rPr>
              <a:t>擅長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詭計</a:t>
            </a:r>
            <a:r>
              <a:rPr lang="zh-TW" altLang="zh-TW" smtClean="0">
                <a:ea typeface="新細明體" charset="-120"/>
              </a:rPr>
              <a:t>的，被人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恨惡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21:4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眼高心傲</a:t>
            </a:r>
            <a:r>
              <a:rPr lang="zh-TW" altLang="en-US" smtClean="0">
                <a:ea typeface="新細明體" charset="-120"/>
              </a:rPr>
              <a:t>乃</a:t>
            </a:r>
            <a:r>
              <a:rPr lang="zh-TW" altLang="zh-TW" smtClean="0">
                <a:ea typeface="新細明體" charset="-120"/>
              </a:rPr>
              <a:t>是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罪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18:12 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敗壞</a:t>
            </a:r>
            <a:r>
              <a:rPr lang="zh-TW" altLang="zh-TW" smtClean="0">
                <a:ea typeface="新細明體" charset="-120"/>
              </a:rPr>
              <a:t>之先，人心驕傲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z="2800" i="1" smtClean="0">
                <a:ea typeface="新細明體" charset="-120"/>
              </a:rPr>
              <a:t>(</a:t>
            </a:r>
            <a:r>
              <a:rPr lang="zh-TW" altLang="en-US" sz="2800" i="1" smtClean="0">
                <a:ea typeface="新細明體" charset="-120"/>
              </a:rPr>
              <a:t>驕兵必敗，勝利衝昏頭腦</a:t>
            </a:r>
            <a:r>
              <a:rPr lang="en-US" altLang="zh-TW" sz="2800" i="1" smtClean="0">
                <a:ea typeface="新細明體" charset="-120"/>
              </a:rPr>
              <a:t>)</a:t>
            </a:r>
            <a:r>
              <a:rPr lang="zh-TW" altLang="zh-TW" smtClean="0">
                <a:ea typeface="新細明體" charset="-120"/>
              </a:rPr>
              <a:t>；要得尊榮，先有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i="1" smtClean="0">
                <a:ea typeface="新細明體" charset="-120"/>
              </a:rPr>
              <a:t>謙卑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11:2 </a:t>
            </a:r>
            <a:r>
              <a:rPr lang="zh-TW" altLang="zh-TW" smtClean="0">
                <a:ea typeface="新細明體" charset="-120"/>
              </a:rPr>
              <a:t>驕傲來，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羞恥</a:t>
            </a:r>
            <a:r>
              <a:rPr lang="zh-TW" altLang="zh-TW" smtClean="0">
                <a:ea typeface="新細明體" charset="-120"/>
              </a:rPr>
              <a:t>也來；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i="1" smtClean="0">
                <a:ea typeface="新細明體" charset="-120"/>
              </a:rPr>
              <a:t>謙遜</a:t>
            </a:r>
            <a:r>
              <a:rPr lang="en-US" altLang="zh-TW" i="1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人卻有智慧。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12:16	</a:t>
            </a:r>
            <a:r>
              <a:rPr lang="zh-TW" altLang="zh-TW" smtClean="0">
                <a:ea typeface="新細明體" charset="-120"/>
              </a:rPr>
              <a:t>愚妄人的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惱怒</a:t>
            </a:r>
            <a:r>
              <a:rPr lang="zh-TW" altLang="zh-TW" smtClean="0">
                <a:ea typeface="新細明體" charset="-120"/>
              </a:rPr>
              <a:t>立時顯露；通達人卻能</a:t>
            </a:r>
            <a:r>
              <a:rPr lang="zh-TW" altLang="zh-TW" i="1" smtClean="0">
                <a:ea typeface="新細明體" charset="-120"/>
              </a:rPr>
              <a:t>忍辱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15:18 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暴怒</a:t>
            </a:r>
            <a:r>
              <a:rPr lang="zh-TW" altLang="zh-TW" smtClean="0">
                <a:ea typeface="新細明體" charset="-120"/>
              </a:rPr>
              <a:t>的人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挑啟爭端</a:t>
            </a:r>
            <a:r>
              <a:rPr lang="zh-TW" altLang="zh-TW" smtClean="0">
                <a:ea typeface="新細明體" charset="-120"/>
              </a:rPr>
              <a:t>；忍怒的人止息紛爭。</a:t>
            </a:r>
            <a:r>
              <a:rPr lang="en-US" altLang="zh-TW" smtClean="0">
                <a:ea typeface="新細明體" charset="-120"/>
              </a:rPr>
              <a:t>16:32 </a:t>
            </a:r>
            <a:r>
              <a:rPr lang="zh-TW" altLang="zh-TW" smtClean="0">
                <a:ea typeface="新細明體" charset="-120"/>
              </a:rPr>
              <a:t>不輕易發怒的，勝過勇士；控制自己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脾氣</a:t>
            </a:r>
            <a:r>
              <a:rPr lang="zh-TW" altLang="zh-TW" smtClean="0">
                <a:ea typeface="新細明體" charset="-120"/>
              </a:rPr>
              <a:t>的，強如取城。</a:t>
            </a:r>
            <a:r>
              <a:rPr lang="en-US" altLang="zh-TW" smtClean="0">
                <a:ea typeface="新細明體" charset="-120"/>
              </a:rPr>
              <a:t>19:11</a:t>
            </a:r>
            <a:r>
              <a:rPr lang="zh-TW" altLang="zh-TW" smtClean="0">
                <a:ea typeface="新細明體" charset="-120"/>
              </a:rPr>
              <a:t>人有見識就不輕易發怒，</a:t>
            </a:r>
            <a:r>
              <a:rPr lang="zh-TW" altLang="zh-TW" i="1" smtClean="0">
                <a:ea typeface="新細明體" charset="-120"/>
              </a:rPr>
              <a:t>寬恕</a:t>
            </a:r>
            <a:r>
              <a:rPr lang="en-US" altLang="zh-TW" i="1" smtClean="0">
                <a:ea typeface="新細明體" charset="-120"/>
              </a:rPr>
              <a:t>  </a:t>
            </a:r>
            <a:r>
              <a:rPr lang="zh-TW" altLang="zh-TW" smtClean="0">
                <a:ea typeface="新細明體" charset="-120"/>
              </a:rPr>
              <a:t>人的過失便是自己的榮耀。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品格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8891588" cy="5040313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14:30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平靜</a:t>
            </a:r>
            <a:r>
              <a:rPr lang="zh-TW" altLang="zh-TW" smtClean="0">
                <a:ea typeface="新細明體" charset="-120"/>
              </a:rPr>
              <a:t>的心使肉體有生氣；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嫉妒</a:t>
            </a:r>
            <a:r>
              <a:rPr lang="en-US" altLang="zh-TW" smtClean="0">
                <a:solidFill>
                  <a:srgbClr val="CC0099"/>
                </a:solidFill>
                <a:ea typeface="新細明體" charset="-120"/>
              </a:rPr>
              <a:t> (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憤恨</a:t>
            </a:r>
            <a:r>
              <a:rPr lang="en-US" altLang="zh-TW" smtClean="0">
                <a:solidFill>
                  <a:srgbClr val="CC0099"/>
                </a:solidFill>
                <a:ea typeface="新細明體" charset="-120"/>
              </a:rPr>
              <a:t>) </a:t>
            </a:r>
            <a:r>
              <a:rPr lang="zh-TW" altLang="zh-TW" smtClean="0">
                <a:ea typeface="新細明體" charset="-120"/>
              </a:rPr>
              <a:t>使骨頭朽爛。</a:t>
            </a:r>
            <a:r>
              <a:rPr lang="en-US" altLang="zh-TW" smtClean="0">
                <a:ea typeface="新細明體" charset="-120"/>
              </a:rPr>
              <a:t>17:22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喜樂</a:t>
            </a:r>
            <a:r>
              <a:rPr lang="zh-TW" altLang="zh-TW" smtClean="0">
                <a:ea typeface="新細明體" charset="-120"/>
              </a:rPr>
              <a:t>的心能治好疾病；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憂傷</a:t>
            </a:r>
            <a:r>
              <a:rPr lang="zh-TW" altLang="zh-TW" smtClean="0">
                <a:ea typeface="新細明體" charset="-120"/>
              </a:rPr>
              <a:t>的靈使骨頭枯乾。</a:t>
            </a:r>
            <a:r>
              <a:rPr lang="en-US" altLang="zh-TW" smtClean="0">
                <a:ea typeface="新細明體" charset="-120"/>
              </a:rPr>
              <a:t>10:12 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恨</a:t>
            </a:r>
            <a:r>
              <a:rPr lang="zh-TW" altLang="zh-TW" smtClean="0">
                <a:ea typeface="新細明體" charset="-120"/>
              </a:rPr>
              <a:t>能挑啟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爭端；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愛</a:t>
            </a:r>
            <a:r>
              <a:rPr lang="zh-TW" altLang="zh-TW" smtClean="0">
                <a:ea typeface="新細明體" charset="-120"/>
              </a:rPr>
              <a:t>能遮掩一切過錯。</a:t>
            </a:r>
            <a:r>
              <a:rPr lang="en-US" altLang="zh-TW" smtClean="0">
                <a:ea typeface="新細明體" charset="-120"/>
              </a:rPr>
              <a:t> </a:t>
            </a:r>
          </a:p>
          <a:p>
            <a:pPr marL="1436688" indent="-1436688" algn="l" eaLnBrk="1" hangingPunct="1"/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	(</a:t>
            </a:r>
            <a:r>
              <a:rPr lang="zh-TW" altLang="zh-TW" i="1" smtClean="0">
                <a:solidFill>
                  <a:srgbClr val="7030A0"/>
                </a:solidFill>
                <a:ea typeface="新細明體" charset="-120"/>
              </a:rPr>
              <a:t>生氣是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    </a:t>
            </a:r>
            <a:r>
              <a:rPr lang="zh-TW" altLang="zh-TW" i="1" smtClean="0">
                <a:solidFill>
                  <a:srgbClr val="7030A0"/>
                </a:solidFill>
                <a:ea typeface="新細明體" charset="-120"/>
              </a:rPr>
              <a:t>拿別人做錯的事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    </a:t>
            </a:r>
            <a:r>
              <a:rPr lang="zh-TW" altLang="zh-TW" i="1" smtClean="0">
                <a:solidFill>
                  <a:srgbClr val="7030A0"/>
                </a:solidFill>
                <a:ea typeface="新細明體" charset="-120"/>
              </a:rPr>
              <a:t>來懲罰自己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)</a:t>
            </a:r>
            <a:endParaRPr lang="zh-TW" altLang="zh-TW" i="1" smtClean="0">
              <a:solidFill>
                <a:srgbClr val="7030A0"/>
              </a:solidFill>
              <a:ea typeface="新細明體" charset="-120"/>
            </a:endParaRP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11:16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恩慈</a:t>
            </a:r>
            <a:r>
              <a:rPr lang="zh-TW" altLang="zh-TW" smtClean="0">
                <a:ea typeface="新細明體" charset="-120"/>
              </a:rPr>
              <a:t>的婦女得尊榮；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強壯</a:t>
            </a:r>
            <a:r>
              <a:rPr lang="zh-TW" altLang="zh-TW" smtClean="0">
                <a:ea typeface="新細明體" charset="-120"/>
              </a:rPr>
              <a:t>的男子得財富。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17:5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譏笑窮乏人</a:t>
            </a:r>
            <a:r>
              <a:rPr lang="zh-TW" altLang="zh-TW" smtClean="0">
                <a:ea typeface="新細明體" charset="-120"/>
              </a:rPr>
              <a:t>的，是蔑視造他的主；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幸災樂禍的</a:t>
            </a:r>
            <a:r>
              <a:rPr lang="zh-TW" altLang="zh-TW" smtClean="0">
                <a:ea typeface="新細明體" charset="-120"/>
              </a:rPr>
              <a:t>，難免受罰。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20:6	</a:t>
            </a:r>
            <a:r>
              <a:rPr lang="zh-TW" altLang="zh-TW" smtClean="0">
                <a:ea typeface="新細明體" charset="-120"/>
              </a:rPr>
              <a:t>很多人聲稱自己忠信，但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誠信</a:t>
            </a:r>
            <a:r>
              <a:rPr lang="zh-TW" altLang="zh-TW" smtClean="0">
                <a:ea typeface="新細明體" charset="-120"/>
              </a:rPr>
              <a:t>的人誰能遇著呢？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文字方塊 3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35842" name="副標題 2"/>
          <p:cNvSpPr>
            <a:spLocks noGrp="1"/>
          </p:cNvSpPr>
          <p:nvPr>
            <p:ph type="subTitle" idx="4294967295"/>
          </p:nvPr>
        </p:nvSpPr>
        <p:spPr>
          <a:xfrm>
            <a:off x="466725" y="260350"/>
            <a:ext cx="8353425" cy="5832475"/>
          </a:xfrm>
        </p:spPr>
        <p:txBody>
          <a:bodyPr/>
          <a:lstStyle/>
          <a:p>
            <a:pPr marL="628650" indent="-62865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zh-TW" smtClean="0">
                <a:solidFill>
                  <a:srgbClr val="800000"/>
                </a:solidFill>
                <a:ea typeface="新細明體" charset="-120"/>
              </a:rPr>
              <a:t>凡 事 感 激</a:t>
            </a:r>
            <a:r>
              <a:rPr lang="en-US" altLang="zh-TW" sz="2600" smtClean="0">
                <a:solidFill>
                  <a:srgbClr val="0000FF"/>
                </a:solidFill>
                <a:ea typeface="新細明體" charset="-120"/>
              </a:rPr>
              <a:t>	</a:t>
            </a: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傷害</a:t>
            </a:r>
            <a:r>
              <a:rPr lang="zh-TW" altLang="zh-TW" smtClean="0">
                <a:ea typeface="新細明體" charset="-120"/>
              </a:rPr>
              <a:t>你的人，因為他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磨練了你的心志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欺騙</a:t>
            </a:r>
            <a:r>
              <a:rPr lang="zh-TW" altLang="zh-TW" smtClean="0">
                <a:ea typeface="新細明體" charset="-120"/>
              </a:rPr>
              <a:t>你的人，因為他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增進了你的智慧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中傷</a:t>
            </a:r>
            <a:r>
              <a:rPr lang="zh-TW" altLang="zh-TW" smtClean="0">
                <a:ea typeface="新細明體" charset="-120"/>
              </a:rPr>
              <a:t>你的人，因為他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砥礪了你的人格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鞭打</a:t>
            </a:r>
            <a:r>
              <a:rPr lang="zh-TW" altLang="zh-TW" smtClean="0">
                <a:ea typeface="新細明體" charset="-120"/>
              </a:rPr>
              <a:t>你的人，因為他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激發了你的鬥志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遺棄你</a:t>
            </a:r>
            <a:r>
              <a:rPr lang="zh-TW" altLang="zh-TW" smtClean="0">
                <a:ea typeface="新細明體" charset="-120"/>
              </a:rPr>
              <a:t>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教導了你獨立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絆倒你</a:t>
            </a:r>
            <a:r>
              <a:rPr lang="zh-TW" altLang="zh-TW" smtClean="0">
                <a:ea typeface="新細明體" charset="-120"/>
              </a:rPr>
              <a:t>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強化了你的雙腿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斥責你</a:t>
            </a:r>
            <a:r>
              <a:rPr lang="zh-TW" altLang="zh-TW" smtClean="0">
                <a:ea typeface="新細明體" charset="-120"/>
              </a:rPr>
              <a:t>的人，因為他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提醒了你的缺點</a:t>
            </a:r>
            <a:r>
              <a:rPr lang="zh-TW" altLang="zh-TW" smtClean="0">
                <a:ea typeface="新細明體" charset="-120"/>
              </a:rPr>
              <a:t>！</a:t>
            </a:r>
            <a:r>
              <a:rPr lang="en-US" altLang="zh-TW" smtClean="0">
                <a:ea typeface="新細明體" charset="-120"/>
              </a:rPr>
              <a:t/>
            </a:r>
            <a:br>
              <a:rPr lang="en-US" altLang="zh-TW" smtClean="0">
                <a:ea typeface="新細明體" charset="-120"/>
              </a:rPr>
            </a:br>
            <a:endParaRPr lang="en-US" altLang="zh-TW" smtClean="0">
              <a:ea typeface="新細明體" charset="-120"/>
            </a:endParaRPr>
          </a:p>
          <a:p>
            <a:pPr marL="628650" indent="-628650" eaLnBrk="1" hangingPunct="1">
              <a:lnSpc>
                <a:spcPts val="2400"/>
              </a:lnSpc>
              <a:buFontTx/>
              <a:buNone/>
            </a:pPr>
            <a:r>
              <a:rPr lang="zh-TW" altLang="zh-TW" smtClean="0">
                <a:ea typeface="新細明體" charset="-120"/>
              </a:rPr>
              <a:t>感激所有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使你堅強</a:t>
            </a:r>
            <a:r>
              <a:rPr lang="zh-TW" altLang="zh-TW" smtClean="0">
                <a:ea typeface="新細明體" charset="-120"/>
              </a:rPr>
              <a:t>的人！</a:t>
            </a: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文字方塊 3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179388" y="260350"/>
            <a:ext cx="8964612" cy="5832475"/>
          </a:xfrm>
        </p:spPr>
        <p:txBody>
          <a:bodyPr/>
          <a:lstStyle/>
          <a:p>
            <a:pPr eaLnBrk="1" hangingPunct="1"/>
            <a:r>
              <a:rPr lang="zh-TW" altLang="zh-TW" smtClean="0">
                <a:ea typeface="新細明體" charset="-120"/>
              </a:rPr>
              <a:t>貪婪是最真實的貧窮</a:t>
            </a:r>
            <a:r>
              <a:rPr lang="zh-TW" altLang="en-US" smtClean="0">
                <a:ea typeface="新細明體" charset="-120"/>
              </a:rPr>
              <a:t>；</a:t>
            </a:r>
            <a:r>
              <a:rPr lang="zh-TW" altLang="zh-TW" smtClean="0">
                <a:ea typeface="新細明體" charset="-120"/>
              </a:rPr>
              <a:t>滿足是最真實的財富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你可以用愛得到全世界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你也可以用恨失去全世界</a:t>
            </a:r>
          </a:p>
          <a:p>
            <a:pPr eaLnBrk="1" hangingPunct="1"/>
            <a:r>
              <a:rPr lang="zh-TW" altLang="zh-TW" smtClean="0">
                <a:ea typeface="新細明體" charset="-120"/>
              </a:rPr>
              <a:t>抱最大的希望</a:t>
            </a:r>
            <a:r>
              <a:rPr lang="zh-TW" altLang="en-US" smtClean="0">
                <a:ea typeface="新細明體" charset="-120"/>
              </a:rPr>
              <a:t>，作</a:t>
            </a:r>
            <a:r>
              <a:rPr lang="zh-TW" altLang="zh-TW" smtClean="0">
                <a:ea typeface="新細明體" charset="-120"/>
              </a:rPr>
              <a:t>最大的努力</a:t>
            </a:r>
            <a:r>
              <a:rPr lang="zh-TW" altLang="en-US" smtClean="0">
                <a:ea typeface="新細明體" charset="-120"/>
              </a:rPr>
              <a:t>，</a:t>
            </a:r>
            <a:r>
              <a:rPr lang="zh-TW" altLang="zh-TW" smtClean="0">
                <a:ea typeface="新細明體" charset="-120"/>
              </a:rPr>
              <a:t>做最壞的打算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用最少的悔恨面對過去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用最少的浪費面對</a:t>
            </a:r>
            <a:r>
              <a:rPr lang="en-US" altLang="zh-TW" smtClean="0">
                <a:solidFill>
                  <a:srgbClr val="CC0099"/>
                </a:solidFill>
                <a:ea typeface="新細明體" charset="-120"/>
              </a:rPr>
              <a:t>   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現在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用最多的夢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想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面對未來</a:t>
            </a:r>
          </a:p>
          <a:p>
            <a:pPr eaLnBrk="1" hangingPunct="1"/>
            <a:r>
              <a:rPr lang="zh-TW" altLang="zh-TW" smtClean="0">
                <a:ea typeface="新細明體" charset="-120"/>
              </a:rPr>
              <a:t>世上最累人的事</a:t>
            </a:r>
            <a:r>
              <a:rPr lang="zh-TW" altLang="en-US" smtClean="0">
                <a:ea typeface="新細明體" charset="-120"/>
              </a:rPr>
              <a:t>，</a:t>
            </a:r>
            <a:r>
              <a:rPr lang="zh-TW" altLang="zh-TW" smtClean="0">
                <a:ea typeface="新細明體" charset="-120"/>
              </a:rPr>
              <a:t>莫過於虛偽的過日子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快樂不是因為擁有的多</a:t>
            </a:r>
            <a:r>
              <a:rPr lang="zh-TW" altLang="en-US" smtClean="0">
                <a:solidFill>
                  <a:srgbClr val="CC0099"/>
                </a:solidFill>
                <a:ea typeface="新細明體" charset="-120"/>
              </a:rPr>
              <a:t>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而是計較的少</a:t>
            </a:r>
            <a:endParaRPr lang="en-US" altLang="zh-TW" smtClean="0">
              <a:solidFill>
                <a:srgbClr val="CC0099"/>
              </a:solidFill>
              <a:ea typeface="新細明體" charset="-120"/>
            </a:endParaRPr>
          </a:p>
          <a:p>
            <a:pPr eaLnBrk="1" hangingPunct="1"/>
            <a:r>
              <a:rPr lang="zh-TW" altLang="zh-TW" smtClean="0">
                <a:ea typeface="新細明體" charset="-120"/>
              </a:rPr>
              <a:t>你不能左右天氣，但你能轉變你的心情</a:t>
            </a:r>
            <a:endParaRPr lang="en-US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r>
              <a:rPr lang="en-US" altLang="zh-TW" smtClean="0">
                <a:ea typeface="新細明體" charset="-120"/>
              </a:rPr>
              <a:t>	</a:t>
            </a:r>
            <a:r>
              <a:rPr lang="zh-TW" altLang="zh-TW" smtClean="0">
                <a:ea typeface="新細明體" charset="-120"/>
              </a:rPr>
              <a:t>好好扮演自己的角色，做自己該做的事</a:t>
            </a:r>
          </a:p>
          <a:p>
            <a:pPr eaLnBrk="1" hangingPunct="1">
              <a:buFontTx/>
              <a:buNone/>
            </a:pPr>
            <a:endParaRPr lang="zh-TW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endParaRPr lang="en-US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endParaRPr lang="zh-TW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endParaRPr lang="zh-TW" altLang="zh-TW" smtClean="0">
              <a:ea typeface="新細明體" charset="-120"/>
            </a:endParaRPr>
          </a:p>
          <a:p>
            <a:pPr eaLnBrk="1" hangingPunct="1">
              <a:buFontTx/>
              <a:buNone/>
            </a:pP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言語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8891588" cy="5040313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10:19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多言多語</a:t>
            </a:r>
            <a:r>
              <a:rPr lang="zh-TW" altLang="zh-TW" smtClean="0">
                <a:ea typeface="新細明體" charset="-120"/>
              </a:rPr>
              <a:t>難免有過；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節制嘴唇</a:t>
            </a:r>
            <a:r>
              <a:rPr lang="zh-TW" altLang="zh-TW" smtClean="0">
                <a:ea typeface="新細明體" charset="-120"/>
              </a:rPr>
              <a:t>是有智慧。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11:13	</a:t>
            </a:r>
            <a:r>
              <a:rPr lang="zh-TW" altLang="zh-TW" smtClean="0">
                <a:ea typeface="新細明體" charset="-120"/>
              </a:rPr>
              <a:t>內心老實的，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保守祕密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20:19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到處傳話</a:t>
            </a:r>
            <a:r>
              <a:rPr lang="zh-TW" altLang="zh-TW" smtClean="0">
                <a:ea typeface="新細明體" charset="-120"/>
              </a:rPr>
              <a:t>的，洩漏機密；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口無遮攔</a:t>
            </a:r>
            <a:r>
              <a:rPr lang="zh-TW" altLang="zh-TW" smtClean="0">
                <a:ea typeface="新細明體" charset="-120"/>
              </a:rPr>
              <a:t>的，不可與他結交。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18:13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未聽完就回話的</a:t>
            </a:r>
            <a:r>
              <a:rPr lang="zh-TW" altLang="zh-TW" smtClean="0">
                <a:ea typeface="新細明體" charset="-120"/>
              </a:rPr>
              <a:t>，就是他的愚昧和羞辱。</a:t>
            </a:r>
            <a:r>
              <a:rPr lang="en-US" altLang="zh-TW" smtClean="0">
                <a:ea typeface="新細明體" charset="-120"/>
              </a:rPr>
              <a:t>12:18  </a:t>
            </a:r>
            <a:r>
              <a:rPr lang="zh-TW" altLang="zh-TW" smtClean="0">
                <a:ea typeface="新細明體" charset="-120"/>
              </a:rPr>
              <a:t>說話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浮躁</a:t>
            </a:r>
            <a:r>
              <a:rPr lang="zh-TW" altLang="zh-TW" smtClean="0">
                <a:ea typeface="新細明體" charset="-120"/>
              </a:rPr>
              <a:t>，猶如刺刀；</a:t>
            </a:r>
            <a:r>
              <a:rPr lang="en-US" altLang="zh-TW" smtClean="0">
                <a:ea typeface="新細明體" charset="-120"/>
              </a:rPr>
              <a:t>15:1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回答</a:t>
            </a:r>
            <a:r>
              <a:rPr lang="en-US" altLang="zh-TW" smtClean="0">
                <a:solidFill>
                  <a:srgbClr val="0000FF"/>
                </a:solidFill>
                <a:ea typeface="新細明體" charset="-120"/>
              </a:rPr>
              <a:t> 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柔和</a:t>
            </a:r>
            <a:r>
              <a:rPr lang="zh-TW" altLang="zh-TW" smtClean="0">
                <a:ea typeface="新細明體" charset="-120"/>
              </a:rPr>
              <a:t>，使怒消退；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言語粗暴，觸動怒氣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言語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15:23	</a:t>
            </a:r>
            <a:r>
              <a:rPr lang="zh-TW" altLang="zh-TW" smtClean="0">
                <a:ea typeface="新細明體" charset="-120"/>
              </a:rPr>
              <a:t>話合其時，何等美好。</a:t>
            </a:r>
            <a:r>
              <a:rPr lang="en-US" altLang="zh-TW" smtClean="0">
                <a:ea typeface="新細明體" charset="-120"/>
              </a:rPr>
              <a:t>25:11</a:t>
            </a:r>
            <a:r>
              <a:rPr lang="zh-TW" altLang="zh-TW" smtClean="0">
                <a:ea typeface="新細明體" charset="-120"/>
              </a:rPr>
              <a:t>一句話說得合宜，就如金蘋果在銀網子裏。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26:20-21</a:t>
            </a:r>
            <a:r>
              <a:rPr lang="zh-TW" altLang="zh-TW" smtClean="0">
                <a:ea typeface="新細明體" charset="-120"/>
              </a:rPr>
              <a:t>無人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造謠</a:t>
            </a:r>
            <a:r>
              <a:rPr lang="zh-TW" altLang="zh-TW" smtClean="0">
                <a:ea typeface="新細明體" charset="-120"/>
              </a:rPr>
              <a:t>，紛爭就止息。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好爭吵</a:t>
            </a:r>
            <a:r>
              <a:rPr lang="zh-TW" altLang="zh-TW" smtClean="0">
                <a:ea typeface="新細明體" charset="-120"/>
              </a:rPr>
              <a:t>的人煽動爭端，就如餘火加炭，火上加柴一樣。</a:t>
            </a:r>
            <a:r>
              <a:rPr lang="en-US" altLang="zh-TW" smtClean="0">
                <a:ea typeface="新細明體" charset="-120"/>
              </a:rPr>
              <a:t>19:9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作假見證</a:t>
            </a:r>
            <a:r>
              <a:rPr lang="zh-TW" altLang="zh-TW" smtClean="0">
                <a:ea typeface="新細明體" charset="-120"/>
              </a:rPr>
              <a:t>的，難免受罰；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口吐謊言</a:t>
            </a:r>
            <a:r>
              <a:rPr lang="zh-TW" altLang="zh-TW" smtClean="0">
                <a:ea typeface="新細明體" charset="-120"/>
              </a:rPr>
              <a:t>的，必定滅亡。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  <a:sym typeface="Symbol" pitchFamily="18" charset="2"/>
              </a:rPr>
              <a:t></a:t>
            </a:r>
            <a:r>
              <a:rPr lang="en-US" altLang="zh-TW" smtClean="0">
                <a:ea typeface="新細明體" charset="-120"/>
              </a:rPr>
              <a:t>   27:1-2</a:t>
            </a:r>
            <a:r>
              <a:rPr lang="zh-TW" altLang="zh-TW" smtClean="0">
                <a:ea typeface="新細明體" charset="-120"/>
              </a:rPr>
              <a:t>不要為明天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自誇</a:t>
            </a:r>
            <a:r>
              <a:rPr lang="zh-TW" altLang="zh-TW" smtClean="0">
                <a:ea typeface="新細明體" charset="-120"/>
              </a:rPr>
              <a:t>，因為你不知道每天會發生何事。要讓陌生人誇獎你，不可用口自誇；讓外邦人稱讚你，不可用嘴唇稱讚自己。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ea typeface="標楷體" pitchFamily="65" charset="-120"/>
              </a:rPr>
              <a:t>處事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19:2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熱心</a:t>
            </a:r>
            <a:r>
              <a:rPr lang="zh-TW" altLang="zh-TW" smtClean="0">
                <a:ea typeface="新細明體" charset="-120"/>
              </a:rPr>
              <a:t>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無見識</a:t>
            </a:r>
            <a:r>
              <a:rPr lang="zh-TW" altLang="zh-TW" smtClean="0">
                <a:ea typeface="新細明體" charset="-120"/>
              </a:rPr>
              <a:t>，實為不善。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21:5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殷勤籌劃</a:t>
            </a:r>
            <a:r>
              <a:rPr lang="zh-TW" altLang="zh-TW" smtClean="0">
                <a:ea typeface="新細明體" charset="-120"/>
              </a:rPr>
              <a:t>的，足致豐裕；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行事急躁</a:t>
            </a:r>
            <a:r>
              <a:rPr lang="zh-TW" altLang="zh-TW" smtClean="0">
                <a:ea typeface="新細明體" charset="-120"/>
              </a:rPr>
              <a:t>的，必致缺乏。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15:22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不先商議</a:t>
            </a:r>
            <a:r>
              <a:rPr lang="zh-TW" altLang="zh-TW" smtClean="0">
                <a:ea typeface="新細明體" charset="-120"/>
              </a:rPr>
              <a:t>，所謀無效；謀士眾多，所謀得成。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18:18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掣籤</a:t>
            </a:r>
            <a:r>
              <a:rPr lang="zh-TW" altLang="zh-TW" smtClean="0">
                <a:ea typeface="新細明體" charset="-120"/>
              </a:rPr>
              <a:t>能止息紛爭，也能化解雙方激烈的爭辯。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16:3	</a:t>
            </a:r>
            <a:r>
              <a:rPr lang="zh-TW" altLang="zh-TW" smtClean="0">
                <a:ea typeface="新細明體" charset="-120"/>
              </a:rPr>
              <a:t>你所做的，要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交託耶和華</a:t>
            </a:r>
            <a:r>
              <a:rPr lang="zh-TW" altLang="zh-TW" smtClean="0">
                <a:ea typeface="新細明體" charset="-120"/>
              </a:rPr>
              <a:t>，你所謀的，就必堅立。</a:t>
            </a:r>
          </a:p>
          <a:p>
            <a:pPr marL="1436688" indent="-1436688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錢財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19:4	</a:t>
            </a:r>
            <a:r>
              <a:rPr lang="zh-TW" altLang="zh-TW" smtClean="0">
                <a:ea typeface="新細明體" charset="-120"/>
              </a:rPr>
              <a:t>財富使朋友增多；貧寒人連僅有的朋友也離棄他。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21:17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愛宴樂</a:t>
            </a:r>
            <a:r>
              <a:rPr lang="zh-TW" altLang="zh-TW" smtClean="0">
                <a:ea typeface="新細明體" charset="-120"/>
              </a:rPr>
              <a:t>的，必致窮乏；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貪愛酒和油</a:t>
            </a:r>
            <a:r>
              <a:rPr lang="zh-TW" altLang="zh-TW" smtClean="0">
                <a:ea typeface="新細明體" charset="-120"/>
              </a:rPr>
              <a:t>的，必不富足。</a:t>
            </a:r>
            <a:r>
              <a:rPr lang="en-US" altLang="zh-TW" smtClean="0">
                <a:ea typeface="新細明體" charset="-120"/>
              </a:rPr>
              <a:t>21:20  </a:t>
            </a:r>
            <a:r>
              <a:rPr lang="zh-TW" altLang="zh-TW" smtClean="0">
                <a:ea typeface="新細明體" charset="-120"/>
              </a:rPr>
              <a:t>智慧人的居所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積蓄</a:t>
            </a:r>
            <a:r>
              <a:rPr lang="zh-TW" altLang="zh-TW" smtClean="0">
                <a:ea typeface="新細明體" charset="-120"/>
              </a:rPr>
              <a:t>寶物與膏油；愚昧人卻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揮霍</a:t>
            </a:r>
            <a:r>
              <a:rPr lang="zh-TW" altLang="zh-TW" smtClean="0">
                <a:ea typeface="新細明體" charset="-120"/>
              </a:rPr>
              <a:t>一空。</a:t>
            </a:r>
            <a:endParaRPr lang="en-US" altLang="zh-TW" smtClean="0">
              <a:ea typeface="新細明體" charset="-120"/>
            </a:endParaRPr>
          </a:p>
          <a:p>
            <a:pPr marL="1257300" indent="-1257300" algn="l" eaLnBrk="1" hangingPunct="1"/>
            <a:endParaRPr lang="en-US" altLang="zh-TW" smtClean="0">
              <a:ea typeface="新細明體" charset="-120"/>
            </a:endParaRP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27:24	</a:t>
            </a:r>
            <a:r>
              <a:rPr lang="zh-TW" altLang="zh-TW" smtClean="0">
                <a:ea typeface="新細明體" charset="-120"/>
              </a:rPr>
              <a:t>財富不能永留，冠冕豈能存到萬代？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10:2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不義之財</a:t>
            </a:r>
            <a:r>
              <a:rPr lang="zh-TW" altLang="zh-TW" smtClean="0">
                <a:ea typeface="新細明體" charset="-120"/>
              </a:rPr>
              <a:t>毫無益處；惟有公義能救人脫離死亡。</a:t>
            </a:r>
          </a:p>
          <a:p>
            <a:pPr marL="1257300" indent="-1257300" algn="l" eaLnBrk="1" hangingPunct="1"/>
            <a:endParaRPr lang="zh-TW" altLang="zh-TW" smtClean="0">
              <a:ea typeface="新細明體" charset="-120"/>
            </a:endParaRPr>
          </a:p>
          <a:p>
            <a:pPr marL="1257300" indent="-1257300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57300" indent="-1257300" algn="l" eaLnBrk="1" hangingPunct="1"/>
            <a:endParaRPr lang="zh-TW" altLang="zh-TW" smtClean="0">
              <a:ea typeface="新細明體" charset="-120"/>
            </a:endParaRPr>
          </a:p>
          <a:p>
            <a:pPr marL="1257300" indent="-1257300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錢財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3:9-10	</a:t>
            </a:r>
            <a:r>
              <a:rPr lang="zh-TW" altLang="zh-TW" sz="3000" smtClean="0">
                <a:ea typeface="新細明體" charset="-120"/>
              </a:rPr>
              <a:t>你要</a:t>
            </a:r>
            <a:r>
              <a:rPr lang="zh-TW" altLang="zh-TW" sz="3000" smtClean="0">
                <a:solidFill>
                  <a:srgbClr val="0000FF"/>
                </a:solidFill>
                <a:ea typeface="新細明體" charset="-120"/>
              </a:rPr>
              <a:t>以財物和一切初熟的土產尊崇耶和華</a:t>
            </a:r>
            <a:r>
              <a:rPr lang="zh-TW" altLang="zh-TW" sz="3000" smtClean="0">
                <a:ea typeface="新細明體" charset="-120"/>
              </a:rPr>
              <a:t>，這樣，你的倉庫必</a:t>
            </a:r>
            <a:r>
              <a:rPr lang="zh-TW" altLang="zh-TW" sz="3000" smtClean="0">
                <a:solidFill>
                  <a:srgbClr val="FF0000"/>
                </a:solidFill>
                <a:ea typeface="新細明體" charset="-120"/>
              </a:rPr>
              <a:t>充滿有餘</a:t>
            </a:r>
            <a:r>
              <a:rPr lang="zh-TW" altLang="zh-TW" sz="3000" smtClean="0">
                <a:ea typeface="新細明體" charset="-120"/>
              </a:rPr>
              <a:t>，你的酒池有</a:t>
            </a:r>
            <a:r>
              <a:rPr lang="en-US" altLang="zh-TW" sz="3000" smtClean="0">
                <a:ea typeface="新細明體" charset="-120"/>
              </a:rPr>
              <a:t> </a:t>
            </a:r>
            <a:r>
              <a:rPr lang="zh-TW" altLang="zh-TW" sz="3000" smtClean="0">
                <a:ea typeface="新細明體" charset="-120"/>
              </a:rPr>
              <a:t>新酒盈溢。</a:t>
            </a:r>
          </a:p>
          <a:p>
            <a:pPr marL="1431925" indent="-1431925" algn="l" eaLnBrk="1" hangingPunct="1"/>
            <a:r>
              <a:rPr lang="en-US" altLang="zh-TW" sz="3000" i="1" smtClean="0">
                <a:ea typeface="新細明體" charset="-120"/>
              </a:rPr>
              <a:t>	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(</a:t>
            </a:r>
            <a:r>
              <a:rPr lang="zh-HK" altLang="zh-TW" sz="3000" i="1" smtClean="0">
                <a:solidFill>
                  <a:srgbClr val="7030A0"/>
                </a:solidFill>
                <a:ea typeface="新細明體" charset="-120"/>
              </a:rPr>
              <a:t>瑪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3:10) </a:t>
            </a:r>
            <a:r>
              <a:rPr lang="zh-TW" altLang="zh-TW" sz="3000" i="1" smtClean="0">
                <a:solidFill>
                  <a:srgbClr val="7030A0"/>
                </a:solidFill>
                <a:ea typeface="新細明體" charset="-120"/>
              </a:rPr>
              <a:t>萬軍之耶和華說：你們要將當納的十分之一全然送入倉庫，使我家有糧，以此試試我，是否為你們敞開天上的窗戶，傾福與你們，甚至</a:t>
            </a:r>
            <a:r>
              <a:rPr lang="zh-TW" altLang="zh-TW" sz="3000" i="1" u="sng" smtClean="0">
                <a:solidFill>
                  <a:srgbClr val="7030A0"/>
                </a:solidFill>
                <a:ea typeface="新細明體" charset="-120"/>
              </a:rPr>
              <a:t>無處可容</a:t>
            </a:r>
            <a:r>
              <a:rPr lang="zh-TW" altLang="zh-TW" sz="3000" i="1" smtClean="0">
                <a:solidFill>
                  <a:srgbClr val="7030A0"/>
                </a:solidFill>
                <a:ea typeface="新細明體" charset="-120"/>
              </a:rPr>
              <a:t>。</a:t>
            </a:r>
            <a:endParaRPr lang="zh-TW" altLang="zh-TW" sz="3000" smtClean="0">
              <a:solidFill>
                <a:srgbClr val="7030A0"/>
              </a:solidFill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11:24	</a:t>
            </a:r>
            <a:r>
              <a:rPr lang="zh-TW" altLang="zh-TW" sz="3000" smtClean="0">
                <a:ea typeface="新細明體" charset="-120"/>
              </a:rPr>
              <a:t>有</a:t>
            </a:r>
            <a:r>
              <a:rPr lang="zh-TW" altLang="zh-TW" sz="3000" smtClean="0">
                <a:solidFill>
                  <a:srgbClr val="0000FF"/>
                </a:solidFill>
                <a:ea typeface="新細明體" charset="-120"/>
              </a:rPr>
              <a:t>施捨</a:t>
            </a:r>
            <a:r>
              <a:rPr lang="zh-TW" altLang="zh-TW" sz="3000" smtClean="0">
                <a:ea typeface="新細明體" charset="-120"/>
              </a:rPr>
              <a:t>的，錢財</a:t>
            </a:r>
            <a:r>
              <a:rPr lang="zh-TW" altLang="zh-TW" sz="3000" smtClean="0">
                <a:solidFill>
                  <a:srgbClr val="FF0000"/>
                </a:solidFill>
                <a:ea typeface="新細明體" charset="-120"/>
              </a:rPr>
              <a:t>增添</a:t>
            </a:r>
            <a:r>
              <a:rPr lang="zh-TW" altLang="zh-TW" sz="3000" smtClean="0">
                <a:ea typeface="新細明體" charset="-120"/>
              </a:rPr>
              <a:t>；吝惜過度，反致窮乏。</a:t>
            </a:r>
          </a:p>
          <a:p>
            <a:pPr marL="1431925" indent="-1431925" algn="l" eaLnBrk="1" hangingPunct="1"/>
            <a:r>
              <a:rPr lang="en-US" altLang="zh-TW" sz="3000" i="1" smtClean="0">
                <a:ea typeface="新細明體" charset="-120"/>
              </a:rPr>
              <a:t>	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(</a:t>
            </a:r>
            <a:r>
              <a:rPr lang="zh-HK" altLang="zh-TW" sz="3000" i="1" smtClean="0">
                <a:solidFill>
                  <a:srgbClr val="7030A0"/>
                </a:solidFill>
                <a:ea typeface="新細明體" charset="-120"/>
              </a:rPr>
              <a:t>路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6:38) </a:t>
            </a:r>
            <a:r>
              <a:rPr lang="zh-TW" altLang="zh-TW" sz="3000" i="1" smtClean="0">
                <a:solidFill>
                  <a:srgbClr val="7030A0"/>
                </a:solidFill>
                <a:ea typeface="新細明體" charset="-120"/>
              </a:rPr>
              <a:t>你們要給人，就必有給你們的，並且用十足的升斗，</a:t>
            </a:r>
            <a:r>
              <a:rPr lang="zh-TW" altLang="zh-TW" sz="3000" i="1" u="sng" smtClean="0">
                <a:solidFill>
                  <a:srgbClr val="7030A0"/>
                </a:solidFill>
                <a:ea typeface="新細明體" charset="-120"/>
              </a:rPr>
              <a:t>連搖帶按、上尖下流</a:t>
            </a:r>
            <a:r>
              <a:rPr lang="zh-TW" altLang="zh-TW" sz="3000" i="1" smtClean="0">
                <a:solidFill>
                  <a:srgbClr val="7030A0"/>
                </a:solidFill>
                <a:ea typeface="新細明體" charset="-120"/>
              </a:rPr>
              <a:t>地倒在你們懷裡。因為你們用什麼量器量給人，也必用什麼量器量給你們</a:t>
            </a:r>
            <a:r>
              <a:rPr lang="zh-TW" altLang="zh-TW" sz="3000" i="1" smtClean="0">
                <a:ea typeface="新細明體" charset="-120"/>
              </a:rPr>
              <a:t>。</a:t>
            </a:r>
            <a:endParaRPr lang="zh-TW" altLang="zh-TW" sz="3000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錢財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14:31</a:t>
            </a:r>
            <a:r>
              <a:rPr lang="zh-TW" altLang="zh-TW" smtClean="0">
                <a:ea typeface="新細明體" charset="-120"/>
              </a:rPr>
              <a:t>、</a:t>
            </a:r>
            <a:r>
              <a:rPr lang="en-US" altLang="zh-TW" smtClean="0">
                <a:ea typeface="新細明體" charset="-120"/>
              </a:rPr>
              <a:t>17:5   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欺壓和譏笑貧寒人</a:t>
            </a:r>
            <a:r>
              <a:rPr lang="zh-TW" altLang="zh-TW" smtClean="0">
                <a:ea typeface="新細明體" charset="-120"/>
              </a:rPr>
              <a:t>的，是蔑視造他的主；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憐憫貧窮人</a:t>
            </a:r>
            <a:r>
              <a:rPr lang="zh-TW" altLang="zh-TW" smtClean="0">
                <a:ea typeface="新細明體" charset="-120"/>
              </a:rPr>
              <a:t>的，是尊敬主。</a:t>
            </a: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19:17	</a:t>
            </a:r>
            <a:r>
              <a:rPr lang="zh-TW" altLang="zh-TW" smtClean="0">
                <a:ea typeface="新細明體" charset="-120"/>
              </a:rPr>
              <a:t>憐憫貧寒人的，就是借給耶和華，耶和華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必歸還</a:t>
            </a:r>
            <a:r>
              <a:rPr lang="zh-TW" altLang="zh-TW" smtClean="0">
                <a:ea typeface="新細明體" charset="-120"/>
              </a:rPr>
              <a:t>他。</a:t>
            </a:r>
            <a:r>
              <a:rPr lang="en-US" altLang="zh-TW" smtClean="0">
                <a:ea typeface="新細明體" charset="-120"/>
              </a:rPr>
              <a:t>21:13	</a:t>
            </a:r>
            <a:r>
              <a:rPr lang="zh-TW" altLang="zh-TW" smtClean="0">
                <a:ea typeface="新細明體" charset="-120"/>
              </a:rPr>
              <a:t>塞耳不聽貧寒人哀求的，他自己呼求，也不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蒙應允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23:4	</a:t>
            </a:r>
            <a:r>
              <a:rPr lang="zh-TW" altLang="zh-TW" smtClean="0">
                <a:ea typeface="新細明體" charset="-120"/>
              </a:rPr>
              <a:t>不要勞碌求富，要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有聰明來節制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30:8-9	</a:t>
            </a:r>
            <a:r>
              <a:rPr lang="zh-TW" altLang="zh-TW" smtClean="0">
                <a:ea typeface="新細明體" charset="-120"/>
              </a:rPr>
              <a:t>求你使虛假和謊言遠離我，</a:t>
            </a:r>
            <a:r>
              <a:rPr lang="zh-TW" altLang="zh-TW" smtClean="0">
                <a:solidFill>
                  <a:srgbClr val="800000"/>
                </a:solidFill>
                <a:ea typeface="新細明體" charset="-120"/>
              </a:rPr>
              <a:t>使我不貧窮也不富足，賜給我需用的飲食</a:t>
            </a:r>
            <a:r>
              <a:rPr lang="zh-TW" altLang="zh-TW" smtClean="0">
                <a:ea typeface="新細明體" charset="-120"/>
              </a:rPr>
              <a:t>。免得我飽足了，就不認你，說：「耶和華是誰呢？」又恐怕我貧窮就偷竊，以致褻瀆我神的名。</a:t>
            </a: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ctrTitle"/>
          </p:nvPr>
        </p:nvSpPr>
        <p:spPr>
          <a:xfrm>
            <a:off x="250825" y="549275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箴言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6" name="副標題 2"/>
          <p:cNvSpPr>
            <a:spLocks noGrp="1"/>
          </p:cNvSpPr>
          <p:nvPr>
            <p:ph type="subTitle" idx="1"/>
          </p:nvPr>
        </p:nvSpPr>
        <p:spPr>
          <a:xfrm>
            <a:off x="250825" y="836613"/>
            <a:ext cx="8893175" cy="5184775"/>
          </a:xfrm>
        </p:spPr>
        <p:txBody>
          <a:bodyPr/>
          <a:lstStyle/>
          <a:p>
            <a:pPr algn="l" eaLnBrk="1" hangingPunct="1"/>
            <a:endParaRPr lang="en-US" altLang="zh-HK" sz="4000" smtClean="0">
              <a:ea typeface="新細明體" charset="-120"/>
            </a:endParaRPr>
          </a:p>
          <a:p>
            <a:pPr algn="l" eaLnBrk="1" hangingPunct="1"/>
            <a:r>
              <a:rPr lang="zh-HK" altLang="en-US" smtClean="0">
                <a:solidFill>
                  <a:srgbClr val="FF0000"/>
                </a:solidFill>
                <a:ea typeface="新細明體" charset="-120"/>
              </a:rPr>
              <a:t>內容：</a:t>
            </a:r>
            <a:r>
              <a:rPr lang="zh-HK" altLang="en-US" smtClean="0">
                <a:solidFill>
                  <a:srgbClr val="0000FF"/>
                </a:solidFill>
                <a:ea typeface="新細明體" charset="-120"/>
              </a:rPr>
              <a:t>以格言的形式，提出智慧生活的實用勸導，教導人如何過敬虔公義智慧的生活。</a:t>
            </a:r>
            <a:endParaRPr lang="en-US" altLang="zh-HK" smtClean="0">
              <a:solidFill>
                <a:srgbClr val="0000FF"/>
              </a:solidFill>
              <a:ea typeface="新細明體" charset="-120"/>
            </a:endParaRPr>
          </a:p>
          <a:p>
            <a:pPr algn="l" eaLnBrk="1" hangingPunct="1"/>
            <a:endParaRPr lang="en-US" altLang="zh-TW" smtClean="0">
              <a:solidFill>
                <a:srgbClr val="FF0000"/>
              </a:solidFill>
              <a:ea typeface="新細明體" charset="-120"/>
            </a:endParaRPr>
          </a:p>
          <a:p>
            <a:pPr algn="l" eaLnBrk="1" hangingPunct="1"/>
            <a:r>
              <a:rPr lang="zh-TW" altLang="en-US" smtClean="0">
                <a:solidFill>
                  <a:srgbClr val="FF0000"/>
                </a:solidFill>
                <a:ea typeface="新細明體" charset="-120"/>
              </a:rPr>
              <a:t>作者：</a:t>
            </a:r>
            <a:r>
              <a:rPr lang="zh-TW" altLang="en-US" smtClean="0">
                <a:solidFill>
                  <a:srgbClr val="0000FF"/>
                </a:solidFill>
                <a:ea typeface="新細明體" charset="-120"/>
              </a:rPr>
              <a:t>主要是所羅門王早年的作品。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商業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11:1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詭詐的天平</a:t>
            </a:r>
            <a:r>
              <a:rPr lang="zh-TW" altLang="zh-TW" smtClean="0">
                <a:ea typeface="新細明體" charset="-120"/>
              </a:rPr>
              <a:t>為耶和華所憎惡；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公平的法碼</a:t>
            </a:r>
            <a:r>
              <a:rPr lang="zh-TW" altLang="zh-TW" smtClean="0">
                <a:ea typeface="新細明體" charset="-120"/>
              </a:rPr>
              <a:t>為他所喜悅。</a:t>
            </a:r>
          </a:p>
          <a:p>
            <a:pPr marL="1249363" indent="-1249363" algn="l" eaLnBrk="1" hangingPunct="1"/>
            <a:endParaRPr lang="en-US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11:26	 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屯糧不賣</a:t>
            </a:r>
            <a:r>
              <a:rPr lang="zh-TW" altLang="zh-TW" smtClean="0">
                <a:ea typeface="新細明體" charset="-120"/>
              </a:rPr>
              <a:t>的，百姓必詛咒他；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願意出售</a:t>
            </a:r>
            <a:r>
              <a:rPr lang="zh-TW" altLang="zh-TW" smtClean="0">
                <a:ea typeface="新細明體" charset="-120"/>
              </a:rPr>
              <a:t>的，祝福臨到頭上。</a:t>
            </a:r>
          </a:p>
          <a:p>
            <a:pPr marL="1249363" indent="-1249363" algn="l" eaLnBrk="1" hangingPunct="1"/>
            <a:endParaRPr lang="en-US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18:16	</a:t>
            </a:r>
            <a:r>
              <a:rPr lang="zh-TW" altLang="zh-TW" smtClean="0">
                <a:ea typeface="新細明體" charset="-120"/>
              </a:rPr>
              <a:t>人的禮物為他開路，引他到高位的人面前。</a:t>
            </a:r>
            <a:r>
              <a:rPr lang="en-US" altLang="zh-TW" smtClean="0">
                <a:ea typeface="新細明體" charset="-120"/>
              </a:rPr>
              <a:t>15:27</a:t>
            </a:r>
            <a:r>
              <a:rPr lang="zh-TW" altLang="zh-TW" smtClean="0">
                <a:ea typeface="新細明體" charset="-120"/>
              </a:rPr>
              <a:t>恨惡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賄賂</a:t>
            </a:r>
            <a:r>
              <a:rPr lang="zh-TW" altLang="zh-TW" smtClean="0">
                <a:ea typeface="新細明體" charset="-120"/>
              </a:rPr>
              <a:t>的，必得存活。</a:t>
            </a:r>
          </a:p>
          <a:p>
            <a:pPr marL="1249363" indent="-1249363" algn="l" eaLnBrk="1" hangingPunct="1"/>
            <a:endParaRPr lang="en-US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16:8</a:t>
            </a:r>
            <a:r>
              <a:rPr lang="zh-TW" altLang="zh-TW" smtClean="0">
                <a:ea typeface="新細明體" charset="-120"/>
              </a:rPr>
              <a:t>少獲利，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行事公義</a:t>
            </a:r>
            <a:r>
              <a:rPr lang="zh-TW" altLang="zh-TW" smtClean="0">
                <a:ea typeface="新細明體" charset="-120"/>
              </a:rPr>
              <a:t>，強如多獲利，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行事不義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249363" indent="-1249363" algn="l" eaLnBrk="1" hangingPunct="1"/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人際關係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341438" indent="-1341438" algn="l" eaLnBrk="1" hangingPunct="1"/>
            <a:r>
              <a:rPr lang="en-US" altLang="zh-TW" smtClean="0">
                <a:ea typeface="新細明體" charset="-120"/>
              </a:rPr>
              <a:t>10:12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恨</a:t>
            </a:r>
            <a:r>
              <a:rPr lang="zh-TW" altLang="zh-TW" smtClean="0">
                <a:ea typeface="新細明體" charset="-120"/>
              </a:rPr>
              <a:t>能挑啟爭端；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愛</a:t>
            </a:r>
            <a:r>
              <a:rPr lang="zh-TW" altLang="zh-TW" smtClean="0">
                <a:ea typeface="新細明體" charset="-120"/>
              </a:rPr>
              <a:t>能遮掩一切過錯。</a:t>
            </a:r>
            <a:r>
              <a:rPr lang="en-US" altLang="zh-TW" smtClean="0">
                <a:ea typeface="新細明體" charset="-120"/>
              </a:rPr>
              <a:t> 17:17	</a:t>
            </a:r>
            <a:r>
              <a:rPr lang="zh-TW" altLang="zh-TW" smtClean="0">
                <a:ea typeface="新細明體" charset="-120"/>
              </a:rPr>
              <a:t>朋友時常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親愛</a:t>
            </a:r>
            <a:r>
              <a:rPr lang="zh-TW" altLang="zh-TW" smtClean="0">
                <a:ea typeface="新細明體" charset="-120"/>
              </a:rPr>
              <a:t>，弟兄為患難而生。</a:t>
            </a:r>
          </a:p>
          <a:p>
            <a:pPr marL="1341438" indent="-1341438" algn="l" eaLnBrk="1" hangingPunct="1"/>
            <a:r>
              <a:rPr lang="en-US" altLang="zh-TW" smtClean="0">
                <a:ea typeface="新細明體" charset="-120"/>
              </a:rPr>
              <a:t>3:27-8	</a:t>
            </a:r>
            <a:r>
              <a:rPr lang="zh-TW" altLang="zh-TW" smtClean="0">
                <a:ea typeface="新細明體" charset="-120"/>
              </a:rPr>
              <a:t>你的手若有行善的力量，不可推辭，要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施與</a:t>
            </a:r>
            <a:r>
              <a:rPr lang="zh-TW" altLang="zh-TW" smtClean="0">
                <a:ea typeface="新細明體" charset="-120"/>
              </a:rPr>
              <a:t>那應得的人。</a:t>
            </a:r>
          </a:p>
          <a:p>
            <a:pPr marL="1341438" indent="-1341438" algn="l" eaLnBrk="1" hangingPunct="1"/>
            <a:r>
              <a:rPr lang="en-US" altLang="zh-TW" smtClean="0">
                <a:ea typeface="新細明體" charset="-120"/>
              </a:rPr>
              <a:t>6:1-2	</a:t>
            </a:r>
            <a:r>
              <a:rPr lang="zh-TW" altLang="zh-TW" smtClean="0">
                <a:ea typeface="新細明體" charset="-120"/>
              </a:rPr>
              <a:t>我兒啊，你若為朋友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擔保</a:t>
            </a:r>
            <a:r>
              <a:rPr lang="zh-TW" altLang="zh-TW" smtClean="0">
                <a:ea typeface="新細明體" charset="-120"/>
              </a:rPr>
              <a:t>，替陌生人擊掌，你就被口中的言語套住，被嘴裏的言語抓住。</a:t>
            </a:r>
            <a:endParaRPr lang="en-US" altLang="zh-TW" smtClean="0">
              <a:ea typeface="新細明體" charset="-120"/>
            </a:endParaRPr>
          </a:p>
          <a:p>
            <a:pPr marL="1341438" indent="-1341438" algn="l" eaLnBrk="1" hangingPunct="1"/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	(</a:t>
            </a:r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東華三院健康理財家庭輔導中心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           </a:t>
            </a:r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灣仔駱克道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194-200</a:t>
            </a:r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號東新商業中心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14</a:t>
            </a:r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樓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1401</a:t>
            </a:r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室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  25480803        </a:t>
            </a:r>
            <a:r>
              <a:rPr lang="zh-HK" altLang="zh-TW" i="1" smtClean="0">
                <a:solidFill>
                  <a:srgbClr val="C00000"/>
                </a:solidFill>
                <a:ea typeface="新細明體" charset="-120"/>
              </a:rPr>
              <a:t>債務重組和破產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)</a:t>
            </a:r>
            <a:endParaRPr lang="zh-TW" altLang="zh-TW" i="1" smtClean="0">
              <a:solidFill>
                <a:srgbClr val="7030A0"/>
              </a:solidFill>
              <a:ea typeface="新細明體" charset="-120"/>
            </a:endParaRPr>
          </a:p>
          <a:p>
            <a:pPr marL="1341438" indent="-1341438" algn="l" eaLnBrk="1" hangingPunct="1"/>
            <a:endParaRPr lang="zh-TW" altLang="zh-TW" smtClean="0">
              <a:ea typeface="新細明體" charset="-120"/>
            </a:endParaRPr>
          </a:p>
          <a:p>
            <a:pPr marL="1341438" indent="-134143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341438" indent="-134143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341438" indent="-1341438" algn="l" eaLnBrk="1" hangingPunct="1"/>
            <a:endParaRPr lang="zh-TW" altLang="zh-TW" smtClean="0">
              <a:ea typeface="新細明體" charset="-120"/>
            </a:endParaRPr>
          </a:p>
          <a:p>
            <a:pPr marL="1341438" indent="-134143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人際關係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18:17	</a:t>
            </a:r>
            <a:r>
              <a:rPr lang="zh-TW" altLang="zh-TW" smtClean="0">
                <a:ea typeface="新細明體" charset="-120"/>
              </a:rPr>
              <a:t>先訴情由的，似乎有理；另一人來到，就察出實情。</a:t>
            </a:r>
            <a:r>
              <a:rPr lang="en-US" altLang="zh-TW" smtClean="0">
                <a:ea typeface="新細明體" charset="-120"/>
              </a:rPr>
              <a:t>       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(</a:t>
            </a:r>
            <a:r>
              <a:rPr lang="zh-TW" altLang="en-US" i="1" smtClean="0">
                <a:solidFill>
                  <a:srgbClr val="7030A0"/>
                </a:solidFill>
                <a:ea typeface="新細明體" charset="-120"/>
              </a:rPr>
              <a:t>一面之詞不可信</a:t>
            </a:r>
            <a:r>
              <a:rPr lang="en-US" altLang="zh-TW" i="1" smtClean="0">
                <a:solidFill>
                  <a:srgbClr val="7030A0"/>
                </a:solidFill>
                <a:ea typeface="新細明體" charset="-120"/>
              </a:rPr>
              <a:t>)</a:t>
            </a:r>
            <a:endParaRPr lang="zh-TW" altLang="zh-TW" i="1" smtClean="0">
              <a:solidFill>
                <a:srgbClr val="7030A0"/>
              </a:solidFill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22:24-25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不可結交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好生氣</a:t>
            </a:r>
            <a:r>
              <a:rPr lang="zh-TW" altLang="zh-TW" smtClean="0">
                <a:ea typeface="新細明體" charset="-120"/>
              </a:rPr>
              <a:t>的人，也不可與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暴怒</a:t>
            </a:r>
            <a:r>
              <a:rPr lang="zh-TW" altLang="zh-TW" smtClean="0">
                <a:ea typeface="新細明體" charset="-120"/>
              </a:rPr>
              <a:t>的人來往，恐怕你效法他的行為，自己就陷在圈套裏。</a:t>
            </a:r>
            <a:r>
              <a:rPr lang="en-US" altLang="zh-TW" smtClean="0">
                <a:ea typeface="新細明體" charset="-120"/>
              </a:rPr>
              <a:t>24:21-22 </a:t>
            </a:r>
            <a:r>
              <a:rPr lang="zh-TW" altLang="zh-TW" smtClean="0">
                <a:ea typeface="新細明體" charset="-120"/>
              </a:rPr>
              <a:t>不可結交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反覆無常</a:t>
            </a:r>
            <a:r>
              <a:rPr lang="zh-TW" altLang="zh-TW" smtClean="0">
                <a:ea typeface="新細明體" charset="-120"/>
              </a:rPr>
              <a:t>的人，因為他們的災難必忽然興起。</a:t>
            </a: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27:10	</a:t>
            </a:r>
            <a:r>
              <a:rPr lang="zh-TW" altLang="zh-TW" smtClean="0">
                <a:ea typeface="新細明體" charset="-120"/>
              </a:rPr>
              <a:t>相近的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鄰舍</a:t>
            </a:r>
            <a:r>
              <a:rPr lang="zh-TW" altLang="zh-TW" smtClean="0">
                <a:ea typeface="新細明體" charset="-120"/>
              </a:rPr>
              <a:t>強如遠方的兄弟。</a:t>
            </a:r>
            <a:r>
              <a:rPr lang="en-US" altLang="zh-TW" smtClean="0">
                <a:ea typeface="新細明體" charset="-120"/>
              </a:rPr>
              <a:t>3:29 </a:t>
            </a:r>
            <a:r>
              <a:rPr lang="zh-TW" altLang="zh-TW" smtClean="0">
                <a:ea typeface="新細明體" charset="-120"/>
              </a:rPr>
              <a:t>你的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鄰舍既在你附近安居，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不可設計害他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smtClean="0">
                <a:ea typeface="新細明體" charset="-120"/>
              </a:rPr>
              <a:t>人若未曾加害你，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不可無故與他相爭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endParaRPr lang="zh-TW" altLang="zh-TW" smtClean="0">
              <a:ea typeface="新細明體" charset="-120"/>
            </a:endParaRPr>
          </a:p>
          <a:p>
            <a:pPr marL="1249363" indent="-1249363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人際關係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24:1-17</a:t>
            </a:r>
            <a:r>
              <a:rPr lang="zh-TW" altLang="zh-TW" smtClean="0">
                <a:ea typeface="新細明體" charset="-120"/>
              </a:rPr>
              <a:t>你的仇敵</a:t>
            </a:r>
            <a:r>
              <a:rPr lang="zh-TW" altLang="zh-TW" smtClean="0">
                <a:solidFill>
                  <a:srgbClr val="7030A0"/>
                </a:solidFill>
                <a:ea typeface="新細明體" charset="-120"/>
              </a:rPr>
              <a:t>跌倒</a:t>
            </a:r>
            <a:r>
              <a:rPr lang="zh-TW" altLang="zh-TW" smtClean="0">
                <a:ea typeface="新細明體" charset="-120"/>
              </a:rPr>
              <a:t>，你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不要歡喜</a:t>
            </a:r>
            <a:r>
              <a:rPr lang="zh-TW" altLang="zh-TW" smtClean="0">
                <a:ea typeface="新細明體" charset="-120"/>
              </a:rPr>
              <a:t>，他傾倒，你的心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不要快樂</a:t>
            </a:r>
            <a:r>
              <a:rPr lang="zh-TW" altLang="zh-TW" smtClean="0">
                <a:ea typeface="新細明體" charset="-120"/>
              </a:rPr>
              <a:t>；恐怕耶和華看見就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smtClean="0">
                <a:ea typeface="新細明體" charset="-120"/>
              </a:rPr>
              <a:t>不喜悅，將怒氣從仇敵身上轉過來。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25:21-22</a:t>
            </a:r>
            <a:r>
              <a:rPr lang="zh-TW" altLang="zh-TW" smtClean="0">
                <a:ea typeface="新細明體" charset="-120"/>
              </a:rPr>
              <a:t>你的仇敵若</a:t>
            </a:r>
            <a:r>
              <a:rPr lang="zh-TW" altLang="zh-TW" smtClean="0">
                <a:solidFill>
                  <a:srgbClr val="7030A0"/>
                </a:solidFill>
                <a:ea typeface="新細明體" charset="-120"/>
              </a:rPr>
              <a:t>餓了</a:t>
            </a:r>
            <a:r>
              <a:rPr lang="zh-TW" altLang="zh-TW" smtClean="0">
                <a:ea typeface="新細明體" charset="-120"/>
              </a:rPr>
              <a:t>，就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給他飯吃</a:t>
            </a:r>
            <a:r>
              <a:rPr lang="zh-TW" altLang="zh-TW" smtClean="0">
                <a:ea typeface="新細明體" charset="-120"/>
              </a:rPr>
              <a:t>，若渴了，就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給他水喝</a:t>
            </a:r>
            <a:r>
              <a:rPr lang="zh-TW" altLang="zh-TW" smtClean="0">
                <a:ea typeface="新細明體" charset="-120"/>
              </a:rPr>
              <a:t>；因為你這樣做，就是把炭火堆在他的頭上，耶和華必回報你。</a:t>
            </a:r>
          </a:p>
          <a:p>
            <a:pPr marL="1616075" indent="-1616075" algn="l" eaLnBrk="1" hangingPunct="1"/>
            <a:endParaRPr lang="en-US" altLang="zh-TW" smtClean="0">
              <a:ea typeface="新細明體" charset="-120"/>
            </a:endParaRP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18:5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偏袒</a:t>
            </a:r>
            <a:r>
              <a:rPr lang="zh-TW" altLang="zh-TW" smtClean="0">
                <a:ea typeface="新細明體" charset="-120"/>
              </a:rPr>
              <a:t>惡人的情面，是不好的。審判時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使義人受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屈</a:t>
            </a:r>
            <a:r>
              <a:rPr lang="zh-TW" altLang="zh-TW" smtClean="0">
                <a:ea typeface="新細明體" charset="-120"/>
              </a:rPr>
              <a:t>，也是不善</a:t>
            </a:r>
            <a:r>
              <a:rPr lang="en-US" altLang="zh-TW" smtClean="0">
                <a:ea typeface="新細明體" charset="-120"/>
              </a:rPr>
              <a:t> 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z="2800" i="1" smtClean="0">
                <a:ea typeface="新細明體" charset="-120"/>
              </a:rPr>
              <a:t>(</a:t>
            </a:r>
            <a:r>
              <a:rPr lang="zh-TW" altLang="en-US" sz="2800" i="1" smtClean="0">
                <a:ea typeface="新細明體" charset="-120"/>
              </a:rPr>
              <a:t>欺善怕惡</a:t>
            </a:r>
            <a:r>
              <a:rPr lang="en-US" altLang="zh-TW" sz="2800" i="1" smtClean="0">
                <a:ea typeface="新細明體" charset="-120"/>
              </a:rPr>
              <a:t>) </a:t>
            </a:r>
            <a:endParaRPr lang="zh-TW" altLang="zh-TW" sz="2800" i="1" smtClean="0">
              <a:ea typeface="新細明體" charset="-120"/>
            </a:endParaRP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616075" indent="-1616075" algn="l" eaLnBrk="1" hangingPunct="1"/>
            <a:endParaRPr lang="zh-TW" altLang="zh-TW" smtClean="0">
              <a:ea typeface="新細明體" charset="-120"/>
            </a:endParaRPr>
          </a:p>
          <a:p>
            <a:pPr marL="1616075" indent="-161607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家庭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8130" name="副標題 2"/>
          <p:cNvSpPr>
            <a:spLocks noGrp="1"/>
          </p:cNvSpPr>
          <p:nvPr>
            <p:ph type="subTitle" idx="1"/>
          </p:nvPr>
        </p:nvSpPr>
        <p:spPr>
          <a:xfrm>
            <a:off x="107950" y="1125538"/>
            <a:ext cx="8891588" cy="4535487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charset="-120"/>
              </a:rPr>
              <a:t>19:26 </a:t>
            </a:r>
            <a:r>
              <a:rPr lang="zh-TW" altLang="zh-TW" smtClean="0">
                <a:ea typeface="新細明體" charset="-120"/>
              </a:rPr>
              <a:t>虐待父親、驅逐母親的，是蒙羞致辱之子</a:t>
            </a:r>
            <a:endParaRPr lang="zh-TW" altLang="en-US" smtClean="0">
              <a:ea typeface="新細明體" charset="-120"/>
            </a:endParaRPr>
          </a:p>
          <a:p>
            <a:pPr eaLnBrk="1" hangingPunct="1"/>
            <a:endParaRPr lang="en-US" altLang="zh-TW" smtClean="0">
              <a:ea typeface="新細明體" charset="-120"/>
            </a:endParaRPr>
          </a:p>
          <a:p>
            <a:pPr algn="l" eaLnBrk="1" hangingPunct="1"/>
            <a:r>
              <a:rPr lang="zh-TW" altLang="en-US" sz="3000" b="0" smtClean="0">
                <a:solidFill>
                  <a:srgbClr val="7030A0"/>
                </a:solidFill>
                <a:ea typeface="新細明體" charset="-120"/>
              </a:rPr>
              <a:t>弗</a:t>
            </a:r>
            <a:r>
              <a:rPr lang="en-US" altLang="zh-TW" sz="3000" b="0" smtClean="0">
                <a:solidFill>
                  <a:srgbClr val="7030A0"/>
                </a:solidFill>
                <a:ea typeface="新細明體" charset="-120"/>
              </a:rPr>
              <a:t>6:1-2</a:t>
            </a:r>
            <a:r>
              <a:rPr lang="en-US" altLang="zh-TW" sz="3000" smtClean="0">
                <a:solidFill>
                  <a:srgbClr val="7030A0"/>
                </a:solidFill>
                <a:ea typeface="新細明體" charset="-120"/>
              </a:rPr>
              <a:t> </a:t>
            </a:r>
            <a:r>
              <a:rPr lang="zh-TW" altLang="en-US" sz="3000" i="1" smtClean="0">
                <a:solidFill>
                  <a:srgbClr val="7030A0"/>
                </a:solidFill>
                <a:ea typeface="新細明體" charset="-120"/>
              </a:rPr>
              <a:t>你們做兒女的，要在主裡聽從父母，這是  理所當然的。「要孝敬父母，使你得福，在世長壽。」這是第一條帶應許的誡命。</a:t>
            </a:r>
            <a:r>
              <a:rPr lang="zh-TW" altLang="en-US" b="0" smtClean="0">
                <a:ea typeface="新細明體" charset="-120"/>
              </a:rPr>
              <a:t> </a:t>
            </a:r>
            <a:endParaRPr lang="en-US" altLang="zh-TW" b="0" smtClean="0">
              <a:ea typeface="新細明體" charset="-120"/>
            </a:endParaRPr>
          </a:p>
          <a:p>
            <a:pPr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algn="l" eaLnBrk="1" hangingPunct="1"/>
            <a:endParaRPr lang="zh-TW" altLang="zh-TW" smtClean="0">
              <a:ea typeface="新細明體" charset="-120"/>
            </a:endParaRPr>
          </a:p>
          <a:p>
            <a:pPr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故事一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那晚，佳芬跟媽媽吵架之後什麼都沒帶，就隻身往外跑。走了一段路，佳芬發現，她身上竟然一毛都沒帶，連打電話銅板也沒有！</a:t>
            </a: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她走著走著肚子餓了，看到前面有個麵攤，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香噴噴的，好想吃！可是，她沒錢！過一陣子，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麵攤老闆看到佳芬還站在那邊，久久沒離去，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就問：「小姐，請問妳是不是要吃麵？」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「可是．．．可是我忘了帶錢．．」佳芬不好意思地回答。</a:t>
            </a: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故事一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麵攤老闆熱心地說：「沒關係，我可以請妳吃ㄚ！來，我下碗餛飩麵給妳吃！」不久，老闆端來麵和一些小菜。佳芬吃了幾口，竟然掉下眼淚來。</a:t>
            </a: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「小姐，妳怎麼啦？」老闆問。「沒有，我只是很感激！」佳芬擦著淚水，對老闆說道：「你是陌生人，我們又不認識，只不過在路上看到我，就對我這麼好，願意煮麵給我吃！可是．．．我自己的媽媽，我跟她吵架，她竟然把我趕出來，還叫我不要再回去！．．．你是陌生人都能對我這麼好，而我自己的媽媽，竟然對我這麼絕情．．．．」</a:t>
            </a: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01125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故事一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老闆聽了，委婉地說道：「小姐，妳這麼會這樣想呢！妳想想看，我不過煮碗麵給妳吃，妳就這麼感激我，那妳自己媽媽，煮了十多年的麵和飯給妳吃，妳怎麼不會感激她呢？妳怎麼還要跟她吵架？」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佳芬一聽，整個人楞住了！是！陌生人的一碗麵，我都那麼感激，而我媽一個人辛苦地養我也煮了二十多年的麵和飯給我吃，我怎麼沒有感激她呢？．．．．而且，只為了小小的事，就和媽媽大吵一架。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28846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故事一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匆匆吃完麵後，佳芬鼓起勇氣，往家的方向走，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她好想真心地對媽說：「媽，對不起，我錯了！」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當佳芬走到家巷口時，看到疲憊、著急的母親，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已經在四處地張望．．．看到佳芬時，媽媽就先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開口說：「阿芬，趕快回去吧！我飯都已經煮好，妳再不趕快回去吃，菜都涼了！」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此時，佳芬的眼淚，又不爭氣地掉了下來！。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有時候，我們會對別人給予小惠「感激不盡」，卻對親人，父母的一輩子恩情「視而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>? </a:t>
            </a:r>
            <a:r>
              <a:rPr kumimoji="0" lang="zh-TW" altLang="zh-TW" sz="3200" b="1">
                <a:latin typeface="標楷體" pitchFamily="65" charset="-120"/>
                <a:ea typeface="標楷體" pitchFamily="65" charset="-120"/>
              </a:rPr>
              <a:t>不見」！ 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故事二     </a:t>
            </a:r>
            <a:r>
              <a:rPr kumimoji="0" lang="zh-TW" altLang="zh-TW" sz="32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老人安養院牆上發現的一篇文章</a:t>
            </a:r>
            <a:r>
              <a:rPr kumimoji="0" lang="en-US" altLang="zh-TW" sz="3200"/>
              <a:t> 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孩子！當你還很小的時候，我花了很多時間，教你慢慢用湯匙、用筷子吃東西。教你繫鞋帶、扣扣子、溜滑梯、教你穿衣服、梳頭髮、擰鼻涕。這些和你在一起的點點滴滴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是多麼的令我懷念不已。</a:t>
            </a: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642350" cy="576263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箴言的價值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981075"/>
            <a:ext cx="8891588" cy="5040313"/>
          </a:xfrm>
        </p:spPr>
        <p:txBody>
          <a:bodyPr/>
          <a:lstStyle/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1: 2</a:t>
            </a:r>
            <a:r>
              <a:rPr lang="zh-TW" altLang="en-US" smtClean="0">
                <a:ea typeface="新細明體" charset="-120"/>
              </a:rPr>
              <a:t>、</a:t>
            </a:r>
            <a:r>
              <a:rPr lang="en-US" altLang="zh-TW" smtClean="0">
                <a:ea typeface="新細明體" charset="-120"/>
              </a:rPr>
              <a:t>4   </a:t>
            </a:r>
            <a:r>
              <a:rPr lang="zh-TW" altLang="zh-TW" smtClean="0">
                <a:ea typeface="新細明體" charset="-120"/>
              </a:rPr>
              <a:t>箴言要使人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明白</a:t>
            </a:r>
            <a:r>
              <a:rPr lang="zh-TW" altLang="en-US" smtClean="0">
                <a:ea typeface="新細明體" charset="-120"/>
              </a:rPr>
              <a:t>什麼是智慧</a:t>
            </a:r>
            <a:r>
              <a:rPr lang="zh-TW" altLang="zh-TW" smtClean="0">
                <a:ea typeface="新細明體" charset="-120"/>
              </a:rPr>
              <a:t>；增長學問，有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知識</a:t>
            </a:r>
            <a:r>
              <a:rPr lang="zh-TW" altLang="zh-TW" smtClean="0">
                <a:ea typeface="新細明體" charset="-120"/>
              </a:rPr>
              <a:t>；靈巧有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智謀</a:t>
            </a:r>
            <a:r>
              <a:rPr lang="zh-TW" altLang="en-US" smtClean="0">
                <a:ea typeface="新細明體" charset="-120"/>
              </a:rPr>
              <a:t>。</a:t>
            </a:r>
            <a:endParaRPr lang="zh-TW" altLang="zh-TW" smtClean="0">
              <a:ea typeface="新細明體" charset="-120"/>
            </a:endParaRP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3:13-22  </a:t>
            </a:r>
            <a:r>
              <a:rPr lang="zh-TW" altLang="zh-TW" smtClean="0">
                <a:ea typeface="新細明體" charset="-120"/>
              </a:rPr>
              <a:t>得智慧，得聰明的，這人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有福</a:t>
            </a:r>
            <a:r>
              <a:rPr lang="zh-TW" altLang="zh-TW" smtClean="0">
                <a:ea typeface="新細明體" charset="-120"/>
              </a:rPr>
              <a:t>了。她的右手有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長壽</a:t>
            </a:r>
            <a:r>
              <a:rPr lang="zh-TW" altLang="zh-TW" smtClean="0">
                <a:ea typeface="新細明體" charset="-120"/>
              </a:rPr>
              <a:t>，左手有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富貴</a:t>
            </a:r>
            <a:r>
              <a:rPr lang="zh-TW" altLang="zh-TW" smtClean="0">
                <a:ea typeface="新細明體" charset="-120"/>
              </a:rPr>
              <a:t>。她的道是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安樂</a:t>
            </a:r>
            <a:r>
              <a:rPr lang="zh-TW" altLang="zh-TW" smtClean="0">
                <a:ea typeface="新細明體" charset="-120"/>
              </a:rPr>
              <a:t>，她的路全是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平安</a:t>
            </a:r>
            <a:r>
              <a:rPr lang="zh-TW" altLang="zh-TW" smtClean="0">
                <a:ea typeface="新細明體" charset="-120"/>
              </a:rPr>
              <a:t>。它們必使你的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生命有活力</a:t>
            </a:r>
            <a:r>
              <a:rPr lang="zh-TW" altLang="zh-TW" smtClean="0">
                <a:ea typeface="新細明體" charset="-120"/>
              </a:rPr>
              <a:t>，又作你頸項的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美飾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8:10-11 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你們當領受我的訓誨</a:t>
            </a:r>
            <a:r>
              <a:rPr lang="zh-TW" altLang="zh-TW" smtClean="0">
                <a:ea typeface="新細明體" charset="-120"/>
              </a:rPr>
              <a:t>，勝過領受銀子，寧得知識，強如得上選的金子。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一切可喜愛的都不足與其比較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616075" indent="-161607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故事二     </a:t>
            </a:r>
            <a:r>
              <a:rPr kumimoji="0" lang="zh-TW" altLang="zh-TW" sz="32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老人安養院牆上發現的一篇文章</a:t>
            </a:r>
            <a:r>
              <a:rPr kumimoji="0" lang="en-US" altLang="zh-TW" sz="3200">
                <a:latin typeface="標楷體" pitchFamily="65" charset="-120"/>
                <a:ea typeface="標楷體" pitchFamily="65" charset="-120"/>
              </a:rPr>
              <a:t> 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en-US" altLang="zh-TW" sz="3200" b="1" i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孩子！你忘記我們練習了好幾百回，才學會的第一首娃娃歌嗎？是否還記得每天總要我絞盡腦汁，去回答不知道你從哪裡冒出來的</a:t>
            </a:r>
            <a:r>
              <a:rPr kumimoji="0" lang="zh-TW" altLang="en-US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嗎？</a:t>
            </a:r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endParaRPr kumimoji="0" lang="en-US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所以，當我重覆又重覆說著老掉牙的故事，哼著孩提時代的兒歌時，體諒我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讓我繼續沉醉在這些回憶中吧！切望你，也能陪著我閒話家常吧！ </a:t>
            </a:r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文字方塊 6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en-US" altLang="zh-TW"/>
          </a:p>
          <a:p>
            <a:pPr eaLnBrk="0" hangingPunct="0"/>
            <a:endParaRPr kumimoji="0" lang="zh-TW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0" lang="zh-TW" altLang="en-US" sz="30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故事二     </a:t>
            </a:r>
            <a:r>
              <a:rPr kumimoji="0" lang="zh-TW" altLang="zh-TW" sz="32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老人安養院牆上發現的一篇文章</a:t>
            </a:r>
            <a:r>
              <a:rPr kumimoji="0" lang="en-US" altLang="zh-TW" sz="3200">
                <a:latin typeface="標楷體" pitchFamily="65" charset="-120"/>
                <a:ea typeface="標楷體" pitchFamily="65" charset="-120"/>
              </a:rPr>
              <a:t> </a:t>
            </a:r>
            <a:endParaRPr kumimoji="0" lang="en-US" altLang="zh-TW" sz="300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孩子，現在我常忘了扣扣子、繫鞋帶。吃飯時，會弄髒衣服，梳頭髮時手還會不停的抖，不要催促我，要對我多一點耐心和溫柔，只要有你在一起，就會有很多的溫暖湧上心頭。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 </a:t>
            </a:r>
            <a:b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 </a:t>
            </a:r>
            <a:b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孩子！如今，我的腳站也站不穩，走也走不動。所以，請你緊緊的握著我的手，陪著我，慢慢的。就像當年一樣，我帶著你一步一步地走。</a:t>
            </a:r>
          </a:p>
          <a:p>
            <a:pPr eaLnBrk="0" hangingPunct="0"/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若為人子女也不懂如何體諒他們，那他們便只能於痛苦中渡過餘生，黑暗中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.........</a:t>
            </a:r>
            <a:r>
              <a:rPr kumimoji="0" lang="zh-TW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逝去</a:t>
            </a:r>
            <a:r>
              <a:rPr kumimoji="0" lang="en-US" altLang="zh-TW" sz="3200" b="1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...</a:t>
            </a:r>
            <a:endParaRPr kumimoji="0" lang="zh-TW" altLang="zh-TW" sz="32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kumimoji="0" lang="en-US" altLang="zh-TW" sz="3200" b="1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en-US" altLang="zh-TW" sz="3200" b="1">
                <a:latin typeface="標楷體" pitchFamily="65" charset="-120"/>
                <a:ea typeface="標楷體" pitchFamily="65" charset="-120"/>
              </a:rPr>
            </a:br>
            <a:endParaRPr kumimoji="0" lang="zh-TW" altLang="en-US" sz="3000" b="1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家庭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11:22	</a:t>
            </a:r>
            <a:r>
              <a:rPr lang="zh-TW" altLang="zh-TW" smtClean="0">
                <a:ea typeface="新細明體" charset="-120"/>
              </a:rPr>
              <a:t>婦女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美貌而無見識</a:t>
            </a:r>
            <a:r>
              <a:rPr lang="zh-TW" altLang="zh-TW" smtClean="0">
                <a:ea typeface="新細明體" charset="-120"/>
              </a:rPr>
              <a:t>，如同金環戴在豬鼻上。</a:t>
            </a:r>
            <a:r>
              <a:rPr lang="en-US" altLang="zh-TW" smtClean="0">
                <a:ea typeface="新細明體" charset="-120"/>
              </a:rPr>
              <a:t>31:30 </a:t>
            </a:r>
            <a:r>
              <a:rPr lang="zh-TW" altLang="zh-TW" smtClean="0">
                <a:ea typeface="新細明體" charset="-120"/>
              </a:rPr>
              <a:t>魅力是虛假的，</a:t>
            </a:r>
            <a:r>
              <a:rPr lang="zh-TW" altLang="zh-TW" smtClean="0">
                <a:solidFill>
                  <a:schemeClr val="tx2"/>
                </a:solidFill>
                <a:ea typeface="新細明體" charset="-120"/>
              </a:rPr>
              <a:t>美貌</a:t>
            </a:r>
            <a:r>
              <a:rPr lang="zh-TW" altLang="zh-TW" smtClean="0">
                <a:ea typeface="新細明體" charset="-120"/>
              </a:rPr>
              <a:t>是虛浮的；惟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敬畏耶和華</a:t>
            </a:r>
            <a:r>
              <a:rPr lang="zh-TW" altLang="zh-TW" smtClean="0">
                <a:ea typeface="新細明體" charset="-120"/>
              </a:rPr>
              <a:t>的婦女必得稱讚。</a:t>
            </a:r>
          </a:p>
          <a:p>
            <a:pPr marL="1436688" indent="-1436688" algn="l" eaLnBrk="1" hangingPunct="1"/>
            <a:endParaRPr lang="en-US" altLang="zh-TW" smtClean="0">
              <a:solidFill>
                <a:schemeClr val="tx2"/>
              </a:solidFill>
              <a:ea typeface="新細明體" charset="-120"/>
            </a:endParaRP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31:10</a:t>
            </a:r>
            <a:r>
              <a:rPr lang="zh-TW" altLang="zh-TW" smtClean="0">
                <a:ea typeface="新細明體" charset="-120"/>
              </a:rPr>
              <a:t>、</a:t>
            </a:r>
            <a:r>
              <a:rPr lang="en-US" altLang="zh-TW" smtClean="0">
                <a:ea typeface="新細明體" charset="-120"/>
              </a:rPr>
              <a:t>30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才德</a:t>
            </a:r>
            <a:r>
              <a:rPr lang="zh-TW" altLang="zh-TW" smtClean="0">
                <a:ea typeface="新細明體" charset="-120"/>
              </a:rPr>
              <a:t>的婦人誰能得著呢？她的價值遠勝過寶石。</a:t>
            </a:r>
            <a:r>
              <a:rPr lang="en-US" altLang="zh-TW" smtClean="0">
                <a:ea typeface="新細明體" charset="-120"/>
              </a:rPr>
              <a:t>12:4 </a:t>
            </a:r>
            <a:r>
              <a:rPr lang="zh-TW" altLang="zh-TW" smtClean="0">
                <a:ea typeface="新細明體" charset="-120"/>
              </a:rPr>
              <a:t>才德的妻子是丈夫的冠冕；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蒙羞</a:t>
            </a:r>
            <a:r>
              <a:rPr lang="zh-TW" altLang="zh-TW" smtClean="0">
                <a:ea typeface="新細明體" charset="-120"/>
              </a:rPr>
              <a:t>的婦人使丈夫骨頭朽爛。</a:t>
            </a:r>
          </a:p>
          <a:p>
            <a:pPr marL="1436688" indent="-1436688" algn="l" eaLnBrk="1" hangingPunct="1"/>
            <a:endParaRPr lang="en-US" altLang="zh-TW" smtClean="0">
              <a:ea typeface="新細明體" charset="-120"/>
            </a:endParaRP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14:1	</a:t>
            </a:r>
            <a:r>
              <a:rPr lang="zh-TW" altLang="zh-TW" smtClean="0">
                <a:ea typeface="新細明體" charset="-120"/>
              </a:rPr>
              <a:t>婦人的智慧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建立家室</a:t>
            </a:r>
            <a:r>
              <a:rPr lang="zh-TW" altLang="zh-TW" smtClean="0">
                <a:ea typeface="新細明體" charset="-120"/>
              </a:rPr>
              <a:t>；愚昧卻親手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拆毀</a:t>
            </a:r>
            <a:r>
              <a:rPr lang="zh-TW" altLang="zh-TW" smtClean="0">
                <a:ea typeface="新細明體" charset="-120"/>
              </a:rPr>
              <a:t>它。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家庭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7346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187450" indent="-1258888" algn="l" eaLnBrk="1" hangingPunct="1">
              <a:lnSpc>
                <a:spcPts val="5000"/>
              </a:lnSpc>
            </a:pPr>
            <a:r>
              <a:rPr lang="en-US" altLang="zh-TW" smtClean="0">
                <a:ea typeface="新細明體" charset="-120"/>
              </a:rPr>
              <a:t>22:6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教養</a:t>
            </a:r>
            <a:r>
              <a:rPr lang="zh-TW" altLang="zh-TW" smtClean="0">
                <a:ea typeface="新細明體" charset="-120"/>
              </a:rPr>
              <a:t>孩童走當行的道，就是到老他也不偏離。</a:t>
            </a:r>
            <a:r>
              <a:rPr lang="en-US" altLang="zh-TW" smtClean="0">
                <a:ea typeface="新細明體" charset="-120"/>
              </a:rPr>
              <a:t>23:13-14 </a:t>
            </a:r>
            <a:r>
              <a:rPr lang="zh-TW" altLang="zh-TW" smtClean="0">
                <a:ea typeface="新細明體" charset="-120"/>
              </a:rPr>
              <a:t>不可不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管教</a:t>
            </a:r>
            <a:r>
              <a:rPr lang="zh-TW" altLang="zh-TW" smtClean="0">
                <a:ea typeface="新細明體" charset="-120"/>
              </a:rPr>
              <a:t>孩童，因為你用杖打他，他不會死。你用杖打他，就可以救他的性命免下陰間。</a:t>
            </a:r>
            <a:r>
              <a:rPr lang="en-US" altLang="zh-TW" smtClean="0">
                <a:ea typeface="新細明體" charset="-120"/>
              </a:rPr>
              <a:t>13:24 </a:t>
            </a:r>
            <a:r>
              <a:rPr lang="zh-TW" altLang="zh-TW" smtClean="0">
                <a:ea typeface="新細明體" charset="-120"/>
              </a:rPr>
              <a:t>不忍用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杖打</a:t>
            </a:r>
            <a:r>
              <a:rPr lang="zh-TW" altLang="zh-TW" smtClean="0">
                <a:ea typeface="新細明體" charset="-120"/>
              </a:rPr>
              <a:t>兒子的，是恨惡他；疼愛兒子的，勤加管教。</a:t>
            </a:r>
            <a:r>
              <a:rPr lang="en-US" altLang="zh-TW" smtClean="0">
                <a:ea typeface="新細明體" charset="-120"/>
              </a:rPr>
              <a:t>19:18 </a:t>
            </a:r>
            <a:r>
              <a:rPr lang="zh-TW" altLang="zh-TW" smtClean="0">
                <a:ea typeface="新細明體" charset="-120"/>
              </a:rPr>
              <a:t>趁還有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指望</a:t>
            </a:r>
            <a:r>
              <a:rPr lang="zh-TW" altLang="zh-TW" smtClean="0">
                <a:ea typeface="新細明體" charset="-120"/>
              </a:rPr>
              <a:t>，管教你的兒子，不可執意摧毀他。</a:t>
            </a:r>
            <a:r>
              <a:rPr lang="en-US" altLang="zh-TW" smtClean="0">
                <a:ea typeface="新細明體" charset="-120"/>
              </a:rPr>
              <a:t>    </a:t>
            </a:r>
            <a:r>
              <a:rPr lang="en-US" altLang="zh-TW" sz="2800" i="1" smtClean="0">
                <a:ea typeface="新細明體" charset="-120"/>
              </a:rPr>
              <a:t> (</a:t>
            </a:r>
            <a:r>
              <a:rPr lang="zh-TW" altLang="en-US" sz="2800" i="1" smtClean="0">
                <a:ea typeface="新細明體" charset="-120"/>
              </a:rPr>
              <a:t>小心是發洩還是教訓</a:t>
            </a:r>
            <a:r>
              <a:rPr lang="en-US" altLang="zh-TW" sz="2800" i="1" smtClean="0">
                <a:ea typeface="新細明體" charset="-120"/>
              </a:rPr>
              <a:t>)  </a:t>
            </a:r>
          </a:p>
          <a:p>
            <a:pPr marL="1187450" indent="-1258888" algn="l" eaLnBrk="1" hangingPunct="1"/>
            <a:endParaRPr lang="en-US" altLang="zh-HK" smtClean="0">
              <a:ea typeface="新細明體" charset="-120"/>
            </a:endParaRPr>
          </a:p>
          <a:p>
            <a:pPr marL="1187450" indent="-1258888" algn="l" eaLnBrk="1" hangingPunct="1"/>
            <a:r>
              <a:rPr lang="zh-HK" altLang="zh-TW" i="1" smtClean="0">
                <a:solidFill>
                  <a:srgbClr val="7030A0"/>
                </a:solidFill>
                <a:ea typeface="新細明體" charset="-120"/>
              </a:rPr>
              <a:t>祭司以利</a:t>
            </a:r>
            <a:r>
              <a:rPr lang="zh-HK" altLang="en-US" i="1" smtClean="0">
                <a:solidFill>
                  <a:srgbClr val="7030A0"/>
                </a:solidFill>
                <a:ea typeface="新細明體" charset="-120"/>
              </a:rPr>
              <a:t>喪子</a:t>
            </a:r>
            <a:endParaRPr lang="zh-TW" altLang="zh-TW" i="1" smtClean="0">
              <a:solidFill>
                <a:srgbClr val="7030A0"/>
              </a:solidFill>
              <a:ea typeface="新細明體" charset="-120"/>
            </a:endParaRPr>
          </a:p>
          <a:p>
            <a:pPr marL="1187450" indent="-12588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187450" indent="-1258888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187450" indent="-1258888" algn="l" eaLnBrk="1" hangingPunct="1"/>
            <a:endParaRPr lang="zh-TW" altLang="zh-TW" smtClean="0">
              <a:ea typeface="新細明體" charset="-120"/>
            </a:endParaRPr>
          </a:p>
          <a:p>
            <a:pPr marL="1187450" indent="-12588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家庭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20713"/>
            <a:ext cx="8891588" cy="5040312"/>
          </a:xfrm>
        </p:spPr>
        <p:txBody>
          <a:bodyPr/>
          <a:lstStyle/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17:1	</a:t>
            </a:r>
            <a:r>
              <a:rPr lang="zh-TW" altLang="zh-TW" smtClean="0">
                <a:ea typeface="新細明體" charset="-120"/>
              </a:rPr>
              <a:t>一塊乾餅，大家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相安</a:t>
            </a:r>
            <a:r>
              <a:rPr lang="zh-TW" altLang="zh-TW" smtClean="0">
                <a:ea typeface="新細明體" charset="-120"/>
              </a:rPr>
              <a:t>；勝過宴席滿屋，大家相爭。</a:t>
            </a:r>
            <a:r>
              <a:rPr lang="en-US" altLang="zh-TW" smtClean="0">
                <a:ea typeface="新細明體" charset="-120"/>
              </a:rPr>
              <a:t>17:14	 </a:t>
            </a:r>
            <a:r>
              <a:rPr lang="zh-TW" altLang="zh-TW" smtClean="0">
                <a:ea typeface="新細明體" charset="-120"/>
              </a:rPr>
              <a:t>紛爭掀起，如同缺口的水；因此，爭端尚未爆發就當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制止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1925" indent="-1431925" algn="l" eaLnBrk="1" hangingPunct="1"/>
            <a:endParaRPr lang="en-US" altLang="zh-TW" smtClean="0"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19:13	</a:t>
            </a:r>
            <a:r>
              <a:rPr lang="zh-TW" altLang="zh-TW" smtClean="0">
                <a:ea typeface="新細明體" charset="-120"/>
              </a:rPr>
              <a:t>妻子的爭吵如雨連連滴漏。</a:t>
            </a:r>
            <a:r>
              <a:rPr lang="en-US" altLang="zh-TW" smtClean="0">
                <a:ea typeface="新細明體" charset="-120"/>
              </a:rPr>
              <a:t>21:19 </a:t>
            </a:r>
            <a:r>
              <a:rPr lang="zh-TW" altLang="zh-TW" smtClean="0">
                <a:ea typeface="新細明體" charset="-120"/>
              </a:rPr>
              <a:t>寧可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住在曠野之地，也不與爭吵易怒的婦人同住。</a:t>
            </a:r>
          </a:p>
          <a:p>
            <a:pPr marL="1431925" indent="-1431925" algn="l" eaLnBrk="1" hangingPunct="1"/>
            <a:r>
              <a:rPr lang="en-US" altLang="zh-TW" smtClean="0">
                <a:ea typeface="新細明體" charset="-120"/>
              </a:rPr>
              <a:t> </a:t>
            </a:r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淫亂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549275"/>
            <a:ext cx="8891588" cy="5040313"/>
          </a:xfrm>
        </p:spPr>
        <p:txBody>
          <a:bodyPr/>
          <a:lstStyle/>
          <a:p>
            <a:pPr marL="1431925" indent="-1431925" algn="l" eaLnBrk="1" hangingPunct="1"/>
            <a:r>
              <a:rPr lang="en-US" altLang="zh-TW" sz="2800" smtClean="0">
                <a:ea typeface="新細明體" charset="-120"/>
              </a:rPr>
              <a:t>6:32-33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與婦人行姦淫</a:t>
            </a:r>
            <a:r>
              <a:rPr lang="zh-TW" altLang="zh-TW" sz="2800" smtClean="0">
                <a:ea typeface="新細明體" charset="-120"/>
              </a:rPr>
              <a:t>的，便是無知，做這事的，必毀了自己。他</a:t>
            </a:r>
            <a:r>
              <a:rPr lang="zh-TW" altLang="zh-TW" sz="2800" smtClean="0">
                <a:solidFill>
                  <a:srgbClr val="009900"/>
                </a:solidFill>
                <a:ea typeface="新細明體" charset="-120"/>
              </a:rPr>
              <a:t>必受損傷和羞辱</a:t>
            </a:r>
            <a:r>
              <a:rPr lang="zh-TW" altLang="zh-TW" sz="2800" smtClean="0">
                <a:ea typeface="新細明體" charset="-120"/>
              </a:rPr>
              <a:t>，他的羞恥</a:t>
            </a:r>
            <a:r>
              <a:rPr lang="zh-TW" altLang="zh-TW" sz="2800" smtClean="0">
                <a:solidFill>
                  <a:srgbClr val="009900"/>
                </a:solidFill>
                <a:ea typeface="新細明體" charset="-120"/>
              </a:rPr>
              <a:t>不得消除</a:t>
            </a:r>
            <a:r>
              <a:rPr lang="zh-TW" altLang="zh-TW" sz="2800" smtClean="0">
                <a:ea typeface="新細明體" charset="-120"/>
              </a:rPr>
              <a:t>。</a:t>
            </a:r>
          </a:p>
          <a:p>
            <a:pPr marL="1431925" indent="-1431925" algn="l" eaLnBrk="1" hangingPunct="1"/>
            <a:r>
              <a:rPr lang="en-US" altLang="zh-TW" sz="2800" smtClean="0">
                <a:ea typeface="新細明體" charset="-120"/>
              </a:rPr>
              <a:t>6:25-26</a:t>
            </a:r>
            <a:r>
              <a:rPr lang="zh-HK" altLang="zh-TW" sz="2800" smtClean="0">
                <a:ea typeface="新細明體" charset="-120"/>
              </a:rPr>
              <a:t>、</a:t>
            </a:r>
            <a:r>
              <a:rPr lang="en-US" altLang="zh-TW" sz="2800" smtClean="0">
                <a:ea typeface="新細明體" charset="-120"/>
              </a:rPr>
              <a:t>34-35</a:t>
            </a:r>
            <a:r>
              <a:rPr lang="zh-TW" altLang="zh-TW" sz="2800" smtClean="0">
                <a:ea typeface="新細明體" charset="-120"/>
              </a:rPr>
              <a:t>你不要因她的美色而動心，也不要被她的眼皮勾引。因為連</a:t>
            </a:r>
            <a:r>
              <a:rPr lang="zh-TW" altLang="zh-TW" sz="2800" smtClean="0">
                <a:solidFill>
                  <a:srgbClr val="009900"/>
                </a:solidFill>
                <a:ea typeface="新細明體" charset="-120"/>
              </a:rPr>
              <a:t>最後一塊餅</a:t>
            </a:r>
            <a:r>
              <a:rPr lang="zh-TW" altLang="zh-TW" sz="2800" smtClean="0">
                <a:ea typeface="新細明體" charset="-120"/>
              </a:rPr>
              <a:t>都會被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妓女</a:t>
            </a:r>
            <a:r>
              <a:rPr lang="zh-TW" altLang="zh-TW" sz="2800" smtClean="0">
                <a:ea typeface="新細明體" charset="-120"/>
              </a:rPr>
              <a:t>拿走；</a:t>
            </a:r>
            <a:r>
              <a:rPr lang="zh-TW" altLang="zh-TW" sz="2800" smtClean="0">
                <a:solidFill>
                  <a:srgbClr val="CC0099"/>
                </a:solidFill>
                <a:ea typeface="新細明體" charset="-120"/>
              </a:rPr>
              <a:t>有夫之婦</a:t>
            </a:r>
            <a:r>
              <a:rPr lang="zh-TW" altLang="zh-TW" sz="2800" smtClean="0">
                <a:ea typeface="新細明體" charset="-120"/>
              </a:rPr>
              <a:t>會獵取</a:t>
            </a:r>
            <a:r>
              <a:rPr lang="zh-TW" altLang="zh-TW" sz="2800" smtClean="0">
                <a:solidFill>
                  <a:srgbClr val="009900"/>
                </a:solidFill>
                <a:ea typeface="新細明體" charset="-120"/>
              </a:rPr>
              <a:t>寶貴的生命</a:t>
            </a:r>
            <a:r>
              <a:rPr lang="zh-TW" altLang="zh-TW" sz="2800" smtClean="0">
                <a:ea typeface="新細明體" charset="-120"/>
              </a:rPr>
              <a:t>。丈夫因嫉恨發怒，報仇的時候絕不留情。他不接受任何賠償，你送許多禮物，他也不肯和解。</a:t>
            </a:r>
          </a:p>
          <a:p>
            <a:pPr marL="1431925" indent="-1431925" algn="l" eaLnBrk="1" hangingPunct="1"/>
            <a:r>
              <a:rPr lang="en-US" altLang="zh-TW" sz="2800" smtClean="0">
                <a:ea typeface="新細明體" charset="-120"/>
              </a:rPr>
              <a:t>4:8-11	</a:t>
            </a:r>
            <a:r>
              <a:rPr lang="zh-TW" altLang="zh-TW" sz="2800" smtClean="0">
                <a:ea typeface="新細明體" charset="-120"/>
              </a:rPr>
              <a:t>你所行的道要</a:t>
            </a:r>
            <a:r>
              <a:rPr lang="zh-TW" altLang="zh-TW" sz="2800" smtClean="0">
                <a:solidFill>
                  <a:srgbClr val="0000FF"/>
                </a:solidFill>
                <a:ea typeface="新細明體" charset="-120"/>
              </a:rPr>
              <a:t>遠離她</a:t>
            </a:r>
            <a:r>
              <a:rPr lang="zh-TW" altLang="zh-TW" sz="2800" smtClean="0">
                <a:ea typeface="新細明體" charset="-120"/>
              </a:rPr>
              <a:t>，不可靠近她家的門口，免得將你的尊榮給別人，將你的歲月給殘忍的人；免得陌生人滿得你的財富，你勞苦所得的歸入外邦人的家。在你人生終結，你皮肉和身體衰殘時，你必唉聲嘆氣。</a:t>
            </a:r>
            <a:endParaRPr lang="en-US" altLang="zh-TW" sz="2800" smtClean="0">
              <a:ea typeface="新細明體" charset="-120"/>
            </a:endParaRPr>
          </a:p>
          <a:p>
            <a:pPr marL="1431925" indent="-1431925" algn="l" eaLnBrk="1" hangingPunct="1"/>
            <a:r>
              <a:rPr lang="zh-TW" altLang="en-US" sz="2800" i="1" smtClean="0">
                <a:solidFill>
                  <a:srgbClr val="7030A0"/>
                </a:solidFill>
                <a:ea typeface="新細明體" charset="-120"/>
              </a:rPr>
              <a:t>血氣方剛、七年之癢、臨老入花叢、英雄、</a:t>
            </a:r>
            <a:r>
              <a:rPr lang="en-US" altLang="zh-TW" sz="2800" i="1" smtClean="0">
                <a:solidFill>
                  <a:srgbClr val="7030A0"/>
                </a:solidFill>
                <a:ea typeface="新細明體" charset="-120"/>
              </a:rPr>
              <a:t>(</a:t>
            </a:r>
            <a:r>
              <a:rPr lang="zh-TW" altLang="en-US" sz="2800" i="1" smtClean="0">
                <a:solidFill>
                  <a:srgbClr val="7030A0"/>
                </a:solidFill>
                <a:ea typeface="新細明體" charset="-120"/>
              </a:rPr>
              <a:t>最有智慧的和最屬靈的</a:t>
            </a:r>
            <a:r>
              <a:rPr lang="en-US" altLang="zh-TW" sz="2800" i="1" smtClean="0">
                <a:solidFill>
                  <a:srgbClr val="7030A0"/>
                </a:solidFill>
                <a:ea typeface="新細明體" charset="-120"/>
              </a:rPr>
              <a:t>)</a:t>
            </a:r>
            <a:endParaRPr lang="zh-TW" altLang="zh-TW" sz="2800" i="1" smtClean="0">
              <a:solidFill>
                <a:srgbClr val="7030A0"/>
              </a:solidFill>
              <a:ea typeface="新細明體" charset="-120"/>
            </a:endParaRPr>
          </a:p>
          <a:p>
            <a:pPr marL="1431925" indent="-1431925" algn="l" eaLnBrk="1" hangingPunct="1"/>
            <a:endParaRPr lang="zh-TW" altLang="zh-TW" sz="2800" smtClean="0"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z="2800" smtClean="0">
                <a:ea typeface="新細明體" charset="-120"/>
              </a:rPr>
              <a:t> </a:t>
            </a:r>
            <a:endParaRPr lang="zh-TW" altLang="zh-TW" sz="2800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TW" altLang="zh-TW" b="1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酒</a:t>
            </a:r>
            <a:endParaRPr lang="zh-TW" altLang="en-US" b="1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549275"/>
            <a:ext cx="8891588" cy="5040313"/>
          </a:xfrm>
        </p:spPr>
        <p:txBody>
          <a:bodyPr/>
          <a:lstStyle/>
          <a:p>
            <a:pPr algn="l" eaLnBrk="1" hangingPunct="1"/>
            <a:endParaRPr lang="en-US" altLang="zh-TW" smtClean="0">
              <a:ea typeface="新細明體" charset="-120"/>
            </a:endParaRPr>
          </a:p>
          <a:p>
            <a:pPr algn="l" eaLnBrk="1" hangingPunct="1"/>
            <a:r>
              <a:rPr lang="en-US" altLang="zh-TW" smtClean="0">
                <a:ea typeface="新細明體" charset="-120"/>
              </a:rPr>
              <a:t>23:32-34	</a:t>
            </a:r>
            <a:r>
              <a:rPr lang="zh-TW" altLang="zh-TW" smtClean="0">
                <a:ea typeface="新細明體" charset="-120"/>
              </a:rPr>
              <a:t>雖下咽舒暢，終究它必咬你如蛇，</a:t>
            </a:r>
            <a:r>
              <a:rPr lang="en-US" altLang="zh-TW" smtClean="0">
                <a:ea typeface="新細明體" charset="-120"/>
              </a:rPr>
              <a:t>    </a:t>
            </a:r>
            <a:r>
              <a:rPr lang="zh-TW" altLang="zh-TW" smtClean="0">
                <a:ea typeface="新細明體" charset="-120"/>
              </a:rPr>
              <a:t>刺你如毒蛇。你的眼睛必看見怪異的事，你的心必發出乖謬的話。你必像躺在</a:t>
            </a:r>
            <a:r>
              <a:rPr lang="en-US" altLang="zh-TW" smtClean="0">
                <a:ea typeface="新細明體" charset="-120"/>
              </a:rPr>
              <a:t>  </a:t>
            </a:r>
            <a:r>
              <a:rPr lang="zh-TW" altLang="zh-TW" smtClean="0">
                <a:ea typeface="新細明體" charset="-120"/>
              </a:rPr>
              <a:t>深海中，或臥在桅杆頂上。</a:t>
            </a:r>
            <a:r>
              <a:rPr lang="en-US" altLang="zh-TW" smtClean="0">
                <a:ea typeface="新細明體" charset="-120"/>
              </a:rPr>
              <a:t>20:1</a:t>
            </a:r>
            <a:r>
              <a:rPr lang="zh-TW" altLang="zh-TW" smtClean="0">
                <a:ea typeface="新細明體" charset="-120"/>
              </a:rPr>
              <a:t>凡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沉溺</a:t>
            </a:r>
            <a:r>
              <a:rPr lang="zh-TW" altLang="zh-TW" smtClean="0">
                <a:ea typeface="新細明體" charset="-120"/>
              </a:rPr>
              <a:t>其中的，都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無智慧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algn="l" eaLnBrk="1" hangingPunct="1"/>
            <a:endParaRPr lang="en-US" altLang="zh-TW" smtClean="0">
              <a:ea typeface="新細明體" charset="-120"/>
            </a:endParaRPr>
          </a:p>
          <a:p>
            <a:pPr algn="l" eaLnBrk="1" hangingPunct="1"/>
            <a:r>
              <a:rPr lang="en-US" altLang="zh-TW" smtClean="0">
                <a:ea typeface="新細明體" charset="-120"/>
              </a:rPr>
              <a:t>23:20-21	</a:t>
            </a:r>
            <a:r>
              <a:rPr lang="zh-TW" altLang="zh-TW" smtClean="0">
                <a:ea typeface="新細明體" charset="-120"/>
              </a:rPr>
              <a:t>不可與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好飲酒</a:t>
            </a:r>
            <a:r>
              <a:rPr lang="zh-TW" altLang="zh-TW" smtClean="0">
                <a:ea typeface="新細明體" charset="-120"/>
              </a:rPr>
              <a:t>的人在一起，也不要跟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貪吃肉</a:t>
            </a:r>
            <a:r>
              <a:rPr lang="zh-TW" altLang="zh-TW" smtClean="0">
                <a:ea typeface="新細明體" charset="-120"/>
              </a:rPr>
              <a:t>的人來往，因為貪食好酒的，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必致貧窮</a:t>
            </a:r>
            <a:r>
              <a:rPr lang="zh-TW" altLang="zh-TW" smtClean="0">
                <a:ea typeface="新細明體" charset="-120"/>
              </a:rPr>
              <a:t>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愛睡覺</a:t>
            </a:r>
            <a:r>
              <a:rPr lang="zh-TW" altLang="zh-TW" smtClean="0">
                <a:ea typeface="新細明體" charset="-120"/>
              </a:rPr>
              <a:t>的，必穿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破爛衣服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algn="l" eaLnBrk="1" hangingPunct="1"/>
            <a:endParaRPr lang="zh-TW" altLang="zh-TW" sz="2800" smtClean="0">
              <a:ea typeface="新細明體" charset="-120"/>
            </a:endParaRPr>
          </a:p>
          <a:p>
            <a:pPr algn="l" eaLnBrk="1" hangingPunct="1"/>
            <a:r>
              <a:rPr lang="en-US" altLang="zh-TW" sz="2800" smtClean="0">
                <a:ea typeface="新細明體" charset="-120"/>
              </a:rPr>
              <a:t> </a:t>
            </a:r>
            <a:endParaRPr lang="zh-TW" altLang="zh-TW" sz="2800" smtClean="0">
              <a:ea typeface="新細明體" charset="-120"/>
            </a:endParaRPr>
          </a:p>
          <a:p>
            <a:pPr algn="l" eaLnBrk="1" hangingPunct="1"/>
            <a:endParaRPr lang="zh-TW" altLang="zh-TW" smtClean="0">
              <a:ea typeface="新細明體" charset="-120"/>
            </a:endParaRPr>
          </a:p>
          <a:p>
            <a:pPr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TW" altLang="zh-TW" b="1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國家</a:t>
            </a:r>
            <a:endParaRPr lang="zh-TW" altLang="en-US" b="1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442" name="副標題 2"/>
          <p:cNvSpPr>
            <a:spLocks noGrp="1"/>
          </p:cNvSpPr>
          <p:nvPr>
            <p:ph type="subTitle" idx="1"/>
          </p:nvPr>
        </p:nvSpPr>
        <p:spPr>
          <a:xfrm>
            <a:off x="-36513" y="692150"/>
            <a:ext cx="9288463" cy="5040313"/>
          </a:xfrm>
        </p:spPr>
        <p:txBody>
          <a:bodyPr/>
          <a:lstStyle/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25:3	</a:t>
            </a:r>
            <a:r>
              <a:rPr lang="zh-TW" altLang="zh-TW" sz="3000" smtClean="0">
                <a:ea typeface="新細明體" charset="-120"/>
              </a:rPr>
              <a:t>天之高，地之深，君王之心測不透。</a:t>
            </a: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25:5-7	</a:t>
            </a:r>
            <a:r>
              <a:rPr lang="zh-TW" altLang="zh-TW" sz="3000" smtClean="0">
                <a:solidFill>
                  <a:srgbClr val="CC0099"/>
                </a:solidFill>
                <a:ea typeface="新細明體" charset="-120"/>
              </a:rPr>
              <a:t>不可在君王面前妄自尊大</a:t>
            </a:r>
            <a:r>
              <a:rPr lang="zh-TW" altLang="zh-TW" sz="3000" smtClean="0">
                <a:ea typeface="新細明體" charset="-120"/>
              </a:rPr>
              <a:t>，也不要站在大人的位上。寧可讓人家說「請你上到這裏來」，強如在你覲見的貴人面前令你退下。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(</a:t>
            </a:r>
            <a:r>
              <a:rPr lang="zh-TW" altLang="en-US" sz="3000" i="1" smtClean="0">
                <a:solidFill>
                  <a:srgbClr val="7030A0"/>
                </a:solidFill>
                <a:ea typeface="新細明體" charset="-120"/>
              </a:rPr>
              <a:t>楊修</a:t>
            </a:r>
            <a:r>
              <a:rPr lang="en-US" altLang="zh-TW" sz="3000" i="1" smtClean="0">
                <a:solidFill>
                  <a:srgbClr val="7030A0"/>
                </a:solidFill>
                <a:ea typeface="新細明體" charset="-120"/>
              </a:rPr>
              <a:t>)</a:t>
            </a:r>
            <a:endParaRPr lang="zh-TW" altLang="zh-TW" sz="3000" i="1" smtClean="0">
              <a:solidFill>
                <a:srgbClr val="7030A0"/>
              </a:solidFill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20:2     </a:t>
            </a:r>
            <a:r>
              <a:rPr lang="zh-TW" altLang="zh-TW" sz="3000" smtClean="0">
                <a:ea typeface="新細明體" charset="-120"/>
              </a:rPr>
              <a:t>王的威嚇如獅子吼叫，</a:t>
            </a:r>
            <a:r>
              <a:rPr lang="zh-TW" altLang="zh-TW" sz="3000" smtClean="0">
                <a:solidFill>
                  <a:srgbClr val="CC0099"/>
                </a:solidFill>
                <a:ea typeface="新細明體" charset="-120"/>
              </a:rPr>
              <a:t>激怒他</a:t>
            </a:r>
            <a:r>
              <a:rPr lang="zh-TW" altLang="zh-TW" sz="3000" smtClean="0">
                <a:ea typeface="新細明體" charset="-120"/>
              </a:rPr>
              <a:t>的是自害己命。</a:t>
            </a: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20:28	</a:t>
            </a:r>
            <a:r>
              <a:rPr lang="zh-TW" altLang="zh-TW" sz="3000" smtClean="0">
                <a:ea typeface="新細明體" charset="-120"/>
              </a:rPr>
              <a:t>君王的王位因</a:t>
            </a:r>
            <a:r>
              <a:rPr lang="zh-TW" altLang="zh-TW" sz="3000" smtClean="0">
                <a:solidFill>
                  <a:srgbClr val="0000FF"/>
                </a:solidFill>
                <a:ea typeface="新細明體" charset="-120"/>
              </a:rPr>
              <a:t>慈愛</a:t>
            </a:r>
            <a:r>
              <a:rPr lang="zh-TW" altLang="zh-TW" sz="3000" smtClean="0">
                <a:ea typeface="新細明體" charset="-120"/>
              </a:rPr>
              <a:t>而立穩。</a:t>
            </a:r>
            <a:r>
              <a:rPr lang="en-US" altLang="zh-TW" sz="3000" smtClean="0">
                <a:ea typeface="新細明體" charset="-120"/>
              </a:rPr>
              <a:t>28:2</a:t>
            </a:r>
            <a:r>
              <a:rPr lang="zh-TW" altLang="zh-TW" sz="3000" smtClean="0">
                <a:ea typeface="新細明體" charset="-120"/>
              </a:rPr>
              <a:t>因</a:t>
            </a:r>
            <a:r>
              <a:rPr lang="zh-TW" altLang="zh-TW" sz="3000" smtClean="0">
                <a:solidFill>
                  <a:srgbClr val="0000FF"/>
                </a:solidFill>
                <a:ea typeface="新細明體" charset="-120"/>
              </a:rPr>
              <a:t>聰明和有見識</a:t>
            </a:r>
            <a:r>
              <a:rPr lang="zh-TW" altLang="zh-TW" sz="3000" smtClean="0">
                <a:ea typeface="新細明體" charset="-120"/>
              </a:rPr>
              <a:t>的人，國必長存。</a:t>
            </a:r>
            <a:r>
              <a:rPr lang="en-US" altLang="zh-TW" sz="3000" smtClean="0">
                <a:ea typeface="新細明體" charset="-120"/>
              </a:rPr>
              <a:t>28:16 </a:t>
            </a:r>
            <a:r>
              <a:rPr lang="zh-TW" altLang="zh-TW" sz="3000" smtClean="0">
                <a:ea typeface="新細明體" charset="-120"/>
              </a:rPr>
              <a:t>無知的君王多行</a:t>
            </a:r>
            <a:r>
              <a:rPr lang="zh-TW" altLang="zh-TW" sz="3000" smtClean="0">
                <a:solidFill>
                  <a:srgbClr val="CC0099"/>
                </a:solidFill>
                <a:ea typeface="新細明體" charset="-120"/>
              </a:rPr>
              <a:t>暴虐</a:t>
            </a:r>
            <a:r>
              <a:rPr lang="zh-TW" altLang="zh-TW" sz="3000" smtClean="0">
                <a:ea typeface="新細明體" charset="-120"/>
              </a:rPr>
              <a:t>；恨惡非分之財的，必年長日久。</a:t>
            </a: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21:1	</a:t>
            </a:r>
            <a:r>
              <a:rPr lang="zh-TW" altLang="zh-TW" sz="3000" smtClean="0">
                <a:solidFill>
                  <a:srgbClr val="800000"/>
                </a:solidFill>
                <a:ea typeface="新細明體" charset="-120"/>
              </a:rPr>
              <a:t>王的心在耶和華手中</a:t>
            </a:r>
            <a:r>
              <a:rPr lang="zh-TW" altLang="zh-TW" sz="3000" smtClean="0">
                <a:ea typeface="新細明體" charset="-120"/>
              </a:rPr>
              <a:t>像河水，他能使它隨意流轉。</a:t>
            </a: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21:31	 </a:t>
            </a:r>
            <a:r>
              <a:rPr lang="zh-TW" altLang="zh-TW" sz="3000" smtClean="0">
                <a:ea typeface="新細明體" charset="-120"/>
              </a:rPr>
              <a:t>馬是為打仗之日預備的；</a:t>
            </a:r>
            <a:r>
              <a:rPr lang="zh-TW" altLang="zh-TW" sz="3000" smtClean="0">
                <a:solidFill>
                  <a:srgbClr val="800000"/>
                </a:solidFill>
                <a:ea typeface="新細明體" charset="-120"/>
              </a:rPr>
              <a:t>得勝卻在於耶和華</a:t>
            </a:r>
            <a:r>
              <a:rPr lang="zh-TW" altLang="zh-TW" sz="3000" smtClean="0">
                <a:ea typeface="新細明體" charset="-120"/>
              </a:rPr>
              <a:t>。</a:t>
            </a:r>
          </a:p>
          <a:p>
            <a:pPr marL="1431925" indent="-1431925" algn="l" eaLnBrk="1" hangingPunct="1"/>
            <a:endParaRPr lang="zh-TW" altLang="zh-TW" sz="3000" smtClean="0">
              <a:ea typeface="新細明體" charset="-120"/>
            </a:endParaRPr>
          </a:p>
          <a:p>
            <a:pPr marL="1431925" indent="-1431925" algn="l" eaLnBrk="1" hangingPunct="1"/>
            <a:r>
              <a:rPr lang="en-US" altLang="zh-TW" sz="3000" smtClean="0">
                <a:ea typeface="新細明體" charset="-120"/>
              </a:rPr>
              <a:t> </a:t>
            </a:r>
            <a:endParaRPr lang="zh-TW" altLang="zh-TW" sz="3000" smtClean="0">
              <a:ea typeface="新細明體" charset="-120"/>
            </a:endParaRPr>
          </a:p>
          <a:p>
            <a:pPr marL="1431925" indent="-1431925" algn="l" eaLnBrk="1" hangingPunct="1"/>
            <a:endParaRPr lang="zh-TW" altLang="zh-TW" smtClean="0">
              <a:ea typeface="新細明體" charset="-120"/>
            </a:endParaRPr>
          </a:p>
          <a:p>
            <a:pPr marL="1431925" indent="-143192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真智慧</a:t>
            </a:r>
            <a:r>
              <a:rPr lang="en-US" altLang="zh-HK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智者的選擇</a:t>
            </a:r>
            <a:r>
              <a:rPr lang="en-US" altLang="zh-HK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825" y="981075"/>
            <a:ext cx="8893175" cy="5040313"/>
          </a:xfrm>
        </p:spPr>
        <p:txBody>
          <a:bodyPr/>
          <a:lstStyle/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9:10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敬畏耶和華</a:t>
            </a:r>
            <a:r>
              <a:rPr lang="zh-TW" altLang="zh-TW" smtClean="0">
                <a:ea typeface="新細明體" charset="-120"/>
              </a:rPr>
              <a:t>是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智慧</a:t>
            </a:r>
            <a:r>
              <a:rPr lang="zh-TW" altLang="zh-TW" smtClean="0">
                <a:ea typeface="新細明體" charset="-120"/>
              </a:rPr>
              <a:t>的開端，認識至聖者便是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聰明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22:4	</a:t>
            </a:r>
            <a:r>
              <a:rPr lang="zh-TW" altLang="zh-TW" smtClean="0">
                <a:ea typeface="新細明體" charset="-120"/>
              </a:rPr>
              <a:t>敬畏耶和華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心存謙卑</a:t>
            </a:r>
            <a:r>
              <a:rPr lang="zh-TW" altLang="zh-TW" smtClean="0">
                <a:ea typeface="新細明體" charset="-120"/>
              </a:rPr>
              <a:t>，就得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財富</a:t>
            </a:r>
            <a:r>
              <a:rPr lang="zh-TW" altLang="zh-TW" smtClean="0">
                <a:ea typeface="新細明體" charset="-120"/>
              </a:rPr>
              <a:t>、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尊榮</a:t>
            </a:r>
            <a:r>
              <a:rPr lang="zh-TW" altLang="zh-TW" smtClean="0">
                <a:ea typeface="新細明體" charset="-120"/>
              </a:rPr>
              <a:t>、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生命</a:t>
            </a:r>
            <a:r>
              <a:rPr lang="zh-TW" altLang="zh-TW" smtClean="0">
                <a:ea typeface="新細明體" charset="-120"/>
              </a:rPr>
              <a:t>為賞賜。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30:5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投靠他</a:t>
            </a:r>
            <a:r>
              <a:rPr lang="zh-TW" altLang="zh-TW" smtClean="0">
                <a:ea typeface="新細明體" charset="-120"/>
              </a:rPr>
              <a:t>的，他便作他們的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盾牌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14:26 </a:t>
            </a:r>
            <a:r>
              <a:rPr lang="zh-TW" altLang="zh-TW" smtClean="0">
                <a:ea typeface="新細明體" charset="-120"/>
              </a:rPr>
              <a:t>他的兒女也有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避難所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14:27	</a:t>
            </a:r>
            <a:r>
              <a:rPr lang="zh-TW" altLang="zh-TW" smtClean="0">
                <a:ea typeface="新細明體" charset="-120"/>
              </a:rPr>
              <a:t>敬畏耶和華是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生命的泉源</a:t>
            </a:r>
            <a:r>
              <a:rPr lang="zh-TW" altLang="zh-TW" smtClean="0">
                <a:ea typeface="新細明體" charset="-120"/>
              </a:rPr>
              <a:t>，使人離開死亡的圈套。</a:t>
            </a:r>
          </a:p>
          <a:p>
            <a:pPr marL="1257300" indent="-1257300" algn="l" eaLnBrk="1" hangingPunct="1"/>
            <a:r>
              <a:rPr lang="en-US" altLang="zh-TW" smtClean="0">
                <a:ea typeface="新細明體" charset="-120"/>
              </a:rPr>
              <a:t>8:17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愛我的</a:t>
            </a:r>
            <a:r>
              <a:rPr lang="zh-TW" altLang="zh-TW" smtClean="0">
                <a:ea typeface="新細明體" charset="-120"/>
              </a:rPr>
              <a:t>，我也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愛</a:t>
            </a:r>
            <a:r>
              <a:rPr lang="zh-TW" altLang="zh-TW" smtClean="0">
                <a:ea typeface="新細明體" charset="-120"/>
              </a:rPr>
              <a:t>他，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懇切尋求我的</a:t>
            </a:r>
            <a:r>
              <a:rPr lang="zh-TW" altLang="zh-TW" smtClean="0">
                <a:ea typeface="新細明體" charset="-120"/>
              </a:rPr>
              <a:t>，必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尋見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257300" indent="-1257300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8642350" cy="576262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真智慧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052513"/>
            <a:ext cx="8999538" cy="4608512"/>
          </a:xfrm>
        </p:spPr>
        <p:txBody>
          <a:bodyPr/>
          <a:lstStyle/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3:1-12	</a:t>
            </a:r>
            <a:r>
              <a:rPr lang="en-US" altLang="zh-TW" sz="2800" i="1" smtClean="0">
                <a:ea typeface="新細明體" charset="-120"/>
              </a:rPr>
              <a:t>(</a:t>
            </a:r>
            <a:r>
              <a:rPr lang="zh-TW" altLang="en-US" sz="2800" i="1" smtClean="0">
                <a:ea typeface="新細明體" charset="-120"/>
              </a:rPr>
              <a:t>何謂敬畏</a:t>
            </a:r>
            <a:r>
              <a:rPr lang="en-US" altLang="zh-TW" sz="2800" i="1" smtClean="0">
                <a:ea typeface="新細明體" charset="-120"/>
              </a:rPr>
              <a:t>) </a:t>
            </a:r>
            <a:r>
              <a:rPr lang="zh-TW" altLang="zh-TW" smtClean="0">
                <a:ea typeface="新細明體" charset="-120"/>
              </a:rPr>
              <a:t>我兒啊，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不要忘記</a:t>
            </a:r>
            <a:r>
              <a:rPr lang="zh-TW" altLang="zh-TW" smtClean="0">
                <a:ea typeface="新細明體" charset="-120"/>
              </a:rPr>
              <a:t>我的教誨，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你的心要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謹守我的命令</a:t>
            </a:r>
            <a:r>
              <a:rPr lang="zh-TW" altLang="zh-TW" smtClean="0">
                <a:ea typeface="新細明體" charset="-120"/>
              </a:rPr>
              <a:t>，因為它們必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加給你生命的年數與平安</a:t>
            </a:r>
            <a:r>
              <a:rPr lang="zh-TW" altLang="zh-TW" smtClean="0">
                <a:ea typeface="新細明體" charset="-120"/>
              </a:rPr>
              <a:t>。不可使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慈愛和誠信</a:t>
            </a:r>
            <a:r>
              <a:rPr lang="zh-TW" altLang="zh-TW" smtClean="0">
                <a:ea typeface="新細明體" charset="-120"/>
              </a:rPr>
              <a:t>離開你，要繫在你頸項上，刻在你心版上</a:t>
            </a:r>
            <a:endParaRPr lang="en-US" altLang="zh-TW" smtClean="0">
              <a:ea typeface="新細明體" charset="-120"/>
            </a:endParaRPr>
          </a:p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	</a:t>
            </a:r>
          </a:p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	</a:t>
            </a:r>
            <a:r>
              <a:rPr lang="zh-TW" altLang="zh-TW" smtClean="0">
                <a:ea typeface="新細明體" charset="-120"/>
              </a:rPr>
              <a:t>你要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專心仰賴</a:t>
            </a:r>
            <a:r>
              <a:rPr lang="zh-TW" altLang="zh-TW" smtClean="0">
                <a:ea typeface="新細明體" charset="-120"/>
              </a:rPr>
              <a:t>耶和華，不可倚靠自己的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聰明，在你一切所行的路上都要認定他，他必使你的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道路平直</a:t>
            </a:r>
            <a:r>
              <a:rPr lang="zh-TW" altLang="zh-TW" smtClean="0">
                <a:ea typeface="新細明體" charset="-120"/>
              </a:rPr>
              <a:t>。不要自以為有智慧；要敬畏耶和華，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遠離惡事</a:t>
            </a:r>
            <a:r>
              <a:rPr lang="zh-TW" altLang="zh-TW" smtClean="0">
                <a:ea typeface="新細明體" charset="-120"/>
              </a:rPr>
              <a:t>。這便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醫治</a:t>
            </a:r>
            <a:r>
              <a:rPr lang="zh-TW" altLang="zh-TW" smtClean="0">
                <a:ea typeface="新細明體" charset="-120"/>
              </a:rPr>
              <a:t>你的肉體，滋潤你的百骨。</a:t>
            </a:r>
            <a:r>
              <a:rPr lang="en-US" altLang="zh-TW" smtClean="0">
                <a:ea typeface="新細明體" charset="-120"/>
              </a:rPr>
              <a:t>	</a:t>
            </a:r>
            <a:endParaRPr lang="zh-TW" altLang="zh-TW" smtClean="0">
              <a:ea typeface="新細明體" charset="-120"/>
            </a:endParaRPr>
          </a:p>
          <a:p>
            <a:pPr marL="1338263" indent="-1338263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真智慧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8891588" cy="5040313"/>
          </a:xfrm>
        </p:spPr>
        <p:txBody>
          <a:bodyPr/>
          <a:lstStyle/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3:1-12	</a:t>
            </a:r>
            <a:r>
              <a:rPr lang="zh-TW" altLang="zh-TW" smtClean="0">
                <a:ea typeface="新細明體" charset="-120"/>
              </a:rPr>
              <a:t>我兒啊，不可輕看耶和華的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管教</a:t>
            </a:r>
            <a:r>
              <a:rPr lang="zh-TW" altLang="zh-TW" smtClean="0">
                <a:ea typeface="新細明體" charset="-120"/>
              </a:rPr>
              <a:t>，也不可厭煩他的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責備</a:t>
            </a:r>
            <a:r>
              <a:rPr lang="zh-TW" altLang="zh-TW" smtClean="0">
                <a:ea typeface="新細明體" charset="-120"/>
              </a:rPr>
              <a:t>，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因為耶和華所愛的，他必責備，正如父親責備所喜愛的兒子。</a:t>
            </a:r>
          </a:p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4:23	</a:t>
            </a:r>
            <a:r>
              <a:rPr lang="zh-TW" altLang="zh-TW" smtClean="0">
                <a:ea typeface="新細明體" charset="-120"/>
              </a:rPr>
              <a:t>你要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保守你心</a:t>
            </a:r>
            <a:r>
              <a:rPr lang="zh-TW" altLang="zh-TW" smtClean="0">
                <a:ea typeface="新細明體" charset="-120"/>
              </a:rPr>
              <a:t>，勝過保守一切，因為生命的泉源由心發出。</a:t>
            </a:r>
            <a:r>
              <a:rPr lang="en-US" altLang="zh-TW" smtClean="0">
                <a:ea typeface="新細明體" charset="-120"/>
              </a:rPr>
              <a:t>25:28 </a:t>
            </a:r>
            <a:r>
              <a:rPr lang="zh-TW" altLang="zh-TW" smtClean="0">
                <a:ea typeface="新細明體" charset="-120"/>
              </a:rPr>
              <a:t>人不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克制</a:t>
            </a:r>
            <a:r>
              <a:rPr lang="zh-TW" altLang="zh-TW" smtClean="0">
                <a:ea typeface="新細明體" charset="-120"/>
              </a:rPr>
              <a:t>自己的心，就像毀壞的城沒有牆。</a:t>
            </a:r>
            <a:r>
              <a:rPr lang="en-US" altLang="zh-TW" smtClean="0">
                <a:ea typeface="新細明體" charset="-120"/>
              </a:rPr>
              <a:t>23:26 </a:t>
            </a:r>
            <a:r>
              <a:rPr lang="zh-TW" altLang="zh-TW" smtClean="0">
                <a:ea typeface="新細明體" charset="-120"/>
              </a:rPr>
              <a:t>我兒啊，要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將你的心歸我</a:t>
            </a:r>
            <a:r>
              <a:rPr lang="zh-TW" altLang="zh-TW" smtClean="0">
                <a:ea typeface="新細明體" charset="-120"/>
              </a:rPr>
              <a:t>，你的眼目也要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喜愛我的道路</a:t>
            </a:r>
            <a:r>
              <a:rPr lang="zh-TW" altLang="zh-TW" smtClean="0">
                <a:ea typeface="新細明體" charset="-120"/>
              </a:rPr>
              <a:t>。</a:t>
            </a:r>
            <a:endParaRPr lang="en-US" altLang="zh-TW" smtClean="0">
              <a:ea typeface="新細明體" charset="-120"/>
            </a:endParaRPr>
          </a:p>
          <a:p>
            <a:pPr marL="1338263" indent="-1338263" algn="l" eaLnBrk="1" hangingPunct="1"/>
            <a:r>
              <a:rPr lang="en-US" altLang="zh-TW" smtClean="0">
                <a:ea typeface="新細明體" charset="-120"/>
              </a:rPr>
              <a:t>29:18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沒有異象</a:t>
            </a:r>
            <a:r>
              <a:rPr lang="zh-TW" altLang="zh-TW" smtClean="0">
                <a:ea typeface="新細明體" charset="-120"/>
              </a:rPr>
              <a:t>，民就放肆。</a:t>
            </a:r>
          </a:p>
          <a:p>
            <a:pPr marL="1338263" indent="-1338263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善惡</a:t>
            </a:r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的對比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950" y="692150"/>
            <a:ext cx="8891588" cy="5040313"/>
          </a:xfrm>
        </p:spPr>
        <p:txBody>
          <a:bodyPr/>
          <a:lstStyle/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3:32-35	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正直人</a:t>
            </a:r>
            <a:r>
              <a:rPr lang="zh-TW" altLang="zh-TW" smtClean="0">
                <a:ea typeface="新細明體" charset="-120"/>
              </a:rPr>
              <a:t>為耶和華所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親密</a:t>
            </a:r>
            <a:r>
              <a:rPr lang="zh-TW" altLang="zh-TW" smtClean="0">
                <a:ea typeface="新細明體" charset="-120"/>
              </a:rPr>
              <a:t>。耶和華詛咒惡人的家；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義人</a:t>
            </a:r>
            <a:r>
              <a:rPr lang="zh-TW" altLang="zh-TW" smtClean="0">
                <a:ea typeface="新細明體" charset="-120"/>
              </a:rPr>
              <a:t>的居所他卻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賜福</a:t>
            </a:r>
            <a:r>
              <a:rPr lang="zh-TW" altLang="zh-TW" smtClean="0">
                <a:ea typeface="新細明體" charset="-120"/>
              </a:rPr>
              <a:t>。他譏誚那愛譏誚的人；但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賜恩</a:t>
            </a:r>
            <a:r>
              <a:rPr lang="zh-TW" altLang="zh-TW" smtClean="0">
                <a:ea typeface="新細明體" charset="-120"/>
              </a:rPr>
              <a:t>給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謙卑的人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zh-TW" altLang="zh-TW" smtClean="0">
                <a:solidFill>
                  <a:srgbClr val="0000FF"/>
                </a:solidFill>
                <a:ea typeface="新細明體" charset="-120"/>
              </a:rPr>
              <a:t>智慧人</a:t>
            </a:r>
            <a:r>
              <a:rPr lang="zh-TW" altLang="zh-TW" smtClean="0">
                <a:ea typeface="新細明體" charset="-120"/>
              </a:rPr>
              <a:t>必承</a:t>
            </a:r>
            <a:r>
              <a:rPr lang="zh-TW" altLang="zh-TW" smtClean="0">
                <a:solidFill>
                  <a:srgbClr val="FF0000"/>
                </a:solidFill>
                <a:ea typeface="新細明體" charset="-120"/>
              </a:rPr>
              <a:t>受尊榮</a:t>
            </a:r>
            <a:r>
              <a:rPr lang="zh-TW" altLang="zh-TW" smtClean="0">
                <a:ea typeface="新細明體" charset="-120"/>
              </a:rPr>
              <a:t>；愚昧人高升卻是羞辱。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 6:16-19	</a:t>
            </a:r>
            <a:r>
              <a:rPr lang="zh-TW" altLang="zh-TW" smtClean="0">
                <a:ea typeface="新細明體" charset="-120"/>
              </a:rPr>
              <a:t>耶和華所恨惡的有六樣，他心所憎惡的共有七樣：</a:t>
            </a:r>
          </a:p>
          <a:p>
            <a:pPr marL="1616075" indent="-1616075" algn="l" eaLnBrk="1" hangingPunct="1"/>
            <a:r>
              <a:rPr lang="en-US" altLang="zh-TW" smtClean="0">
                <a:ea typeface="新細明體" charset="-120"/>
              </a:rPr>
              <a:t>	</a:t>
            </a:r>
            <a:r>
              <a:rPr lang="zh-TW" altLang="zh-TW" smtClean="0">
                <a:ea typeface="新細明體" charset="-120"/>
              </a:rPr>
              <a:t>就是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高傲</a:t>
            </a:r>
            <a:r>
              <a:rPr lang="en-US" altLang="zh-TW" smtClean="0">
                <a:solidFill>
                  <a:srgbClr val="CC0099"/>
                </a:solidFill>
                <a:ea typeface="新細明體" charset="-120"/>
              </a:rPr>
              <a:t> </a:t>
            </a:r>
            <a:r>
              <a:rPr lang="en-US" altLang="zh-TW" i="1" smtClean="0">
                <a:solidFill>
                  <a:srgbClr val="CC0099"/>
                </a:solidFill>
                <a:ea typeface="新細明體" charset="-120"/>
              </a:rPr>
              <a:t>(</a:t>
            </a:r>
            <a:r>
              <a:rPr lang="zh-TW" altLang="zh-TW" i="1" smtClean="0">
                <a:solidFill>
                  <a:srgbClr val="CC0099"/>
                </a:solidFill>
                <a:ea typeface="新細明體" charset="-120"/>
              </a:rPr>
              <a:t>驕傲狂妄</a:t>
            </a:r>
            <a:r>
              <a:rPr lang="en-US" altLang="zh-TW" i="1" smtClean="0">
                <a:solidFill>
                  <a:srgbClr val="CC0099"/>
                </a:solidFill>
                <a:ea typeface="新細明體" charset="-120"/>
              </a:rPr>
              <a:t>) </a:t>
            </a:r>
            <a:r>
              <a:rPr lang="zh-TW" altLang="zh-TW" smtClean="0">
                <a:ea typeface="新細明體" charset="-120"/>
              </a:rPr>
              <a:t>的眼，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撒謊</a:t>
            </a:r>
            <a:r>
              <a:rPr lang="zh-TW" altLang="zh-TW" smtClean="0">
                <a:ea typeface="新細明體" charset="-120"/>
              </a:rPr>
              <a:t>的舌，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殺害無辜</a:t>
            </a:r>
            <a:r>
              <a:rPr lang="zh-TW" altLang="zh-TW" smtClean="0">
                <a:ea typeface="新細明體" charset="-120"/>
              </a:rPr>
              <a:t>的手，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圖謀惡計</a:t>
            </a:r>
            <a:r>
              <a:rPr lang="zh-TW" altLang="zh-TW" smtClean="0">
                <a:ea typeface="新細明體" charset="-120"/>
              </a:rPr>
              <a:t>的心，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飛奔行惡</a:t>
            </a:r>
            <a:r>
              <a:rPr lang="zh-TW" altLang="zh-TW" smtClean="0">
                <a:ea typeface="新細明體" charset="-120"/>
              </a:rPr>
              <a:t>的腳，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口吐謊言</a:t>
            </a:r>
            <a:r>
              <a:rPr lang="zh-TW" altLang="zh-TW" smtClean="0">
                <a:ea typeface="新細明體" charset="-120"/>
              </a:rPr>
              <a:t>的假證人，並在弟兄間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散播紛爭</a:t>
            </a:r>
            <a:r>
              <a:rPr lang="zh-TW" altLang="zh-TW" smtClean="0">
                <a:ea typeface="新細明體" charset="-120"/>
              </a:rPr>
              <a:t>的人。</a:t>
            </a:r>
          </a:p>
          <a:p>
            <a:pPr marL="1616075" indent="-1616075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ctrTitle"/>
          </p:nvPr>
        </p:nvSpPr>
        <p:spPr>
          <a:xfrm>
            <a:off x="250825" y="44450"/>
            <a:ext cx="8642350" cy="576263"/>
          </a:xfrm>
        </p:spPr>
        <p:txBody>
          <a:bodyPr/>
          <a:lstStyle/>
          <a:p>
            <a:pPr eaLnBrk="1" hangingPunct="1"/>
            <a:r>
              <a:rPr lang="zh-HK" altLang="zh-TW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善惡</a:t>
            </a:r>
            <a:r>
              <a:rPr lang="zh-HK" altLang="en-US" smtClean="0">
                <a:solidFill>
                  <a:srgbClr val="800000"/>
                </a:solidFill>
                <a:latin typeface="標楷體" pitchFamily="65" charset="-120"/>
                <a:ea typeface="標楷體" pitchFamily="65" charset="-120"/>
              </a:rPr>
              <a:t>的對比</a:t>
            </a:r>
            <a:endParaRPr lang="zh-TW" altLang="en-US" smtClean="0">
              <a:solidFill>
                <a:srgbClr val="8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925" y="692150"/>
            <a:ext cx="9037638" cy="5040313"/>
          </a:xfrm>
        </p:spPr>
        <p:txBody>
          <a:bodyPr/>
          <a:lstStyle/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11:18	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惡人</a:t>
            </a:r>
            <a:r>
              <a:rPr lang="zh-TW" altLang="zh-TW" smtClean="0">
                <a:ea typeface="新細明體" charset="-120"/>
              </a:rPr>
              <a:t>做事，得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虛幻的報酬</a:t>
            </a:r>
            <a:r>
              <a:rPr lang="zh-TW" altLang="zh-TW" smtClean="0">
                <a:ea typeface="新細明體" charset="-120"/>
              </a:rPr>
              <a:t>；撒公義種子的，得實在的報償。</a:t>
            </a:r>
            <a:r>
              <a:rPr lang="en-US" altLang="zh-TW" smtClean="0">
                <a:ea typeface="新細明體" charset="-120"/>
              </a:rPr>
              <a:t>10:25 </a:t>
            </a:r>
            <a:r>
              <a:rPr lang="zh-TW" altLang="zh-TW" smtClean="0">
                <a:ea typeface="新細明體" charset="-120"/>
              </a:rPr>
              <a:t>暴風一過，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ea typeface="新細明體" charset="-120"/>
              </a:rPr>
              <a:t>惡人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歸於無有</a:t>
            </a:r>
            <a:r>
              <a:rPr lang="zh-TW" altLang="zh-TW" smtClean="0">
                <a:ea typeface="新細明體" charset="-120"/>
              </a:rPr>
              <a:t>；義人卻有永久的根基。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10:9	</a:t>
            </a:r>
            <a:r>
              <a:rPr lang="zh-TW" altLang="zh-TW" smtClean="0">
                <a:ea typeface="新細明體" charset="-120"/>
              </a:rPr>
              <a:t>行正直路的，步步安穩；走彎曲道的，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必致敗露</a:t>
            </a:r>
            <a:r>
              <a:rPr lang="zh-TW" altLang="zh-TW" smtClean="0">
                <a:ea typeface="新細明體" charset="-120"/>
              </a:rPr>
              <a:t>。</a:t>
            </a:r>
            <a:r>
              <a:rPr lang="en-US" altLang="zh-TW" smtClean="0">
                <a:ea typeface="新細明體" charset="-120"/>
              </a:rPr>
              <a:t>1: 	</a:t>
            </a:r>
            <a:r>
              <a:rPr lang="zh-TW" altLang="zh-TW" smtClean="0">
                <a:ea typeface="新細明體" charset="-120"/>
              </a:rPr>
              <a:t>愚蒙人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背道</a:t>
            </a:r>
            <a:r>
              <a:rPr lang="zh-TW" altLang="zh-TW" smtClean="0">
                <a:ea typeface="新細明體" charset="-120"/>
              </a:rPr>
              <a:t>，害死自己，愚昧人</a:t>
            </a:r>
            <a:r>
              <a:rPr lang="zh-TW" altLang="zh-TW" smtClean="0">
                <a:solidFill>
                  <a:srgbClr val="CC0099"/>
                </a:solidFill>
                <a:ea typeface="新細明體" charset="-120"/>
              </a:rPr>
              <a:t>安逸</a:t>
            </a:r>
            <a:r>
              <a:rPr lang="zh-TW" altLang="zh-TW" smtClean="0">
                <a:ea typeface="新細明體" charset="-120"/>
              </a:rPr>
              <a:t>，自取滅亡。</a:t>
            </a:r>
            <a:r>
              <a:rPr lang="en-US" altLang="zh-TW" smtClean="0">
                <a:ea typeface="新細明體" charset="-120"/>
              </a:rPr>
              <a:t>6:15 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災難</a:t>
            </a:r>
            <a:r>
              <a:rPr lang="zh-TW" altLang="zh-TW" smtClean="0">
                <a:ea typeface="新細明體" charset="-120"/>
              </a:rPr>
              <a:t>必</a:t>
            </a:r>
            <a:r>
              <a:rPr lang="en-US" altLang="zh-TW" smtClean="0">
                <a:ea typeface="新細明體" charset="-120"/>
              </a:rPr>
              <a:t>    </a:t>
            </a:r>
            <a:r>
              <a:rPr lang="zh-TW" altLang="zh-TW" smtClean="0">
                <a:ea typeface="新細明體" charset="-120"/>
              </a:rPr>
              <a:t>突然臨到他，他必頃刻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被毀，無從醫治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6688" indent="-1436688" algn="l" eaLnBrk="1" hangingPunct="1"/>
            <a:r>
              <a:rPr lang="en-US" altLang="zh-TW" smtClean="0">
                <a:ea typeface="新細明體" charset="-120"/>
              </a:rPr>
              <a:t>12:2	</a:t>
            </a:r>
            <a:r>
              <a:rPr lang="zh-TW" altLang="zh-TW" smtClean="0">
                <a:ea typeface="新細明體" charset="-120"/>
              </a:rPr>
              <a:t>善人蒙耶和華的恩寵；設詭計的，耶和華必</a:t>
            </a:r>
            <a:r>
              <a:rPr lang="zh-TW" altLang="zh-TW" smtClean="0">
                <a:solidFill>
                  <a:srgbClr val="009900"/>
                </a:solidFill>
                <a:ea typeface="新細明體" charset="-120"/>
              </a:rPr>
              <a:t>定罪</a:t>
            </a:r>
            <a:r>
              <a:rPr lang="zh-TW" altLang="zh-TW" smtClean="0">
                <a:ea typeface="新細明體" charset="-120"/>
              </a:rPr>
              <a:t>。</a:t>
            </a:r>
          </a:p>
          <a:p>
            <a:pPr marL="1436688" indent="-1436688" algn="l" eaLnBrk="1" hangingPunct="1"/>
            <a:endParaRPr lang="zh-TW" altLang="zh-TW" smtClean="0">
              <a:ea typeface="新細明體" charset="-120"/>
            </a:endParaRPr>
          </a:p>
          <a:p>
            <a:pPr marL="1436688" indent="-1436688" algn="l"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1090025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01090025</Template>
  <TotalTime>1955</TotalTime>
  <Words>5786</Words>
  <Application>Microsoft Office PowerPoint</Application>
  <PresentationFormat>如螢幕大小 (4:3)</PresentationFormat>
  <Paragraphs>635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9" baseType="lpstr">
      <vt:lpstr>Arial</vt:lpstr>
      <vt:lpstr>新細明體</vt:lpstr>
      <vt:lpstr>Impact</vt:lpstr>
      <vt:lpstr>Calibri</vt:lpstr>
      <vt:lpstr>標楷體</vt:lpstr>
      <vt:lpstr>細明體</vt:lpstr>
      <vt:lpstr>Wingdings 2</vt:lpstr>
      <vt:lpstr>Wingdings</vt:lpstr>
      <vt:lpstr>Symbol</vt:lpstr>
      <vt:lpstr>01090025</vt:lpstr>
      <vt:lpstr>01090025</vt:lpstr>
      <vt:lpstr>01090025</vt:lpstr>
      <vt:lpstr>Slide 1</vt:lpstr>
      <vt:lpstr>詩詞智慧書</vt:lpstr>
      <vt:lpstr>箴言</vt:lpstr>
      <vt:lpstr>箴言的價值</vt:lpstr>
      <vt:lpstr>真智慧 (智者的選擇)</vt:lpstr>
      <vt:lpstr>真智慧</vt:lpstr>
      <vt:lpstr>真智慧</vt:lpstr>
      <vt:lpstr>善惡的對比</vt:lpstr>
      <vt:lpstr>善惡的對比</vt:lpstr>
      <vt:lpstr>善惡的對比</vt:lpstr>
      <vt:lpstr>Slide 11</vt:lpstr>
      <vt:lpstr>1. 惡人所得的是虛幻、網羅、愁苦</vt:lpstr>
      <vt:lpstr>Slide 13</vt:lpstr>
      <vt:lpstr>Slide 14</vt:lpstr>
      <vt:lpstr>Slide 15</vt:lpstr>
      <vt:lpstr>Slide 16</vt:lpstr>
      <vt:lpstr>若你想交朋友、找合作伙伴、聘員工、委任主管、揀僱主、尋伴侶  ----- 你會選A君還是B君？</vt:lpstr>
      <vt:lpstr>Slide 18</vt:lpstr>
      <vt:lpstr>懶惰人</vt:lpstr>
      <vt:lpstr>品格</vt:lpstr>
      <vt:lpstr>品格</vt:lpstr>
      <vt:lpstr>Slide 22</vt:lpstr>
      <vt:lpstr>Slide 23</vt:lpstr>
      <vt:lpstr>言語</vt:lpstr>
      <vt:lpstr>言語</vt:lpstr>
      <vt:lpstr>處事</vt:lpstr>
      <vt:lpstr>錢財</vt:lpstr>
      <vt:lpstr>錢財</vt:lpstr>
      <vt:lpstr>錢財</vt:lpstr>
      <vt:lpstr>商業</vt:lpstr>
      <vt:lpstr>人際關係</vt:lpstr>
      <vt:lpstr>人際關係</vt:lpstr>
      <vt:lpstr>人際關係</vt:lpstr>
      <vt:lpstr>家庭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家庭</vt:lpstr>
      <vt:lpstr>家庭</vt:lpstr>
      <vt:lpstr>家庭</vt:lpstr>
      <vt:lpstr>淫亂</vt:lpstr>
      <vt:lpstr>酒</vt:lpstr>
      <vt:lpstr>國家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Francis</dc:creator>
  <cp:lastModifiedBy>WYC</cp:lastModifiedBy>
  <cp:revision>131</cp:revision>
  <cp:lastPrinted>1601-01-01T00:00:00Z</cp:lastPrinted>
  <dcterms:created xsi:type="dcterms:W3CDTF">2014-03-14T12:42:02Z</dcterms:created>
  <dcterms:modified xsi:type="dcterms:W3CDTF">2017-10-06T16:31:03Z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TC010900251033</vt:lpwstr>
  </property>
</Properties>
</file>