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63" r:id="rId2"/>
    <p:sldId id="264" r:id="rId3"/>
    <p:sldId id="265" r:id="rId4"/>
    <p:sldId id="266" r:id="rId5"/>
    <p:sldId id="267" r:id="rId6"/>
    <p:sldId id="296" r:id="rId7"/>
    <p:sldId id="294" r:id="rId8"/>
    <p:sldId id="269" r:id="rId9"/>
    <p:sldId id="295" r:id="rId10"/>
    <p:sldId id="270" r:id="rId11"/>
    <p:sldId id="271" r:id="rId12"/>
    <p:sldId id="297" r:id="rId13"/>
    <p:sldId id="272" r:id="rId14"/>
    <p:sldId id="278" r:id="rId15"/>
    <p:sldId id="275" r:id="rId16"/>
    <p:sldId id="276" r:id="rId17"/>
    <p:sldId id="279" r:id="rId18"/>
    <p:sldId id="281" r:id="rId19"/>
    <p:sldId id="298" r:id="rId20"/>
    <p:sldId id="282" r:id="rId21"/>
    <p:sldId id="283" r:id="rId22"/>
    <p:sldId id="284" r:id="rId23"/>
    <p:sldId id="285" r:id="rId24"/>
    <p:sldId id="286" r:id="rId25"/>
    <p:sldId id="299" r:id="rId26"/>
    <p:sldId id="287" r:id="rId27"/>
    <p:sldId id="288" r:id="rId28"/>
    <p:sldId id="289" r:id="rId29"/>
    <p:sldId id="291" r:id="rId30"/>
    <p:sldId id="292" r:id="rId31"/>
    <p:sldId id="293" r:id="rId32"/>
    <p:sldId id="30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009900"/>
    <a:srgbClr val="D60093"/>
    <a:srgbClr val="0000FF"/>
    <a:srgbClr val="FF0000"/>
    <a:srgbClr val="FFFF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9" autoAdjust="0"/>
    <p:restoredTop sz="92980" autoAdjust="0"/>
  </p:normalViewPr>
  <p:slideViewPr>
    <p:cSldViewPr snapToObjects="1">
      <p:cViewPr>
        <p:scale>
          <a:sx n="66" d="100"/>
          <a:sy n="66" d="100"/>
        </p:scale>
        <p:origin x="-1014" y="-84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8079B3EA-1781-44F8-8549-DD853E3FE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5CDB970-F051-4D49-9DF7-F8AAE414E4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ADDB51E-8B72-4FFF-AA61-F920350543FC}" type="slidenum">
              <a:rPr kumimoji="0" lang="en-US" altLang="en-US" sz="1200"/>
              <a:pPr algn="r"/>
              <a:t>1</a:t>
            </a:fld>
            <a:endParaRPr kumimoji="0" lang="en-US" altLang="en-US" sz="120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6FF59D-5FB4-4B76-A191-E64EB5A3BE8E}" type="slidenum">
              <a:rPr kumimoji="0" lang="en-US" altLang="en-US" sz="1200"/>
              <a:pPr algn="r"/>
              <a:t>13</a:t>
            </a:fld>
            <a:endParaRPr kumimoji="0" lang="en-US" alt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1BE7B7-3476-4000-A528-0C655CDCE4DB}" type="slidenum">
              <a:rPr kumimoji="0" lang="en-US" altLang="en-US" sz="1200"/>
              <a:pPr algn="r"/>
              <a:t>14</a:t>
            </a:fld>
            <a:endParaRPr kumimoji="0" lang="en-US" alt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7CB62E-63AD-4361-B722-C6D1D6CE76AD}" type="slidenum">
              <a:rPr kumimoji="0" lang="en-US" altLang="en-US" sz="1200"/>
              <a:pPr algn="r"/>
              <a:t>15</a:t>
            </a:fld>
            <a:endParaRPr kumimoji="0" lang="en-US" alt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4911BE-6C5B-44C9-944A-2A8355342933}" type="slidenum">
              <a:rPr kumimoji="0" lang="en-US" altLang="en-US" sz="1200"/>
              <a:pPr algn="r"/>
              <a:t>16</a:t>
            </a:fld>
            <a:endParaRPr kumimoji="0" lang="en-US" alt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D44A653-61E7-4BD7-B849-38D10786FFF6}" type="slidenum">
              <a:rPr kumimoji="0" lang="en-US" altLang="en-US" sz="1200"/>
              <a:pPr algn="r"/>
              <a:t>17</a:t>
            </a:fld>
            <a:endParaRPr kumimoji="0" lang="en-US" alt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6A1583-C154-41AD-84F3-39F5A9EE014F}" type="slidenum">
              <a:rPr kumimoji="0" lang="en-US" altLang="en-US" sz="1200"/>
              <a:pPr algn="r"/>
              <a:t>18</a:t>
            </a:fld>
            <a:endParaRPr kumimoji="0" lang="en-US" alt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33209F8-3270-4751-B0C1-49BB6272EB6F}" type="slidenum">
              <a:rPr kumimoji="0" lang="en-US" altLang="en-US" sz="1200"/>
              <a:pPr algn="r"/>
              <a:t>20</a:t>
            </a:fld>
            <a:endParaRPr kumimoji="0" lang="en-US" alt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F074C8-1ACC-4EC7-BC0B-65FE9FEA0469}" type="slidenum">
              <a:rPr kumimoji="0" lang="en-US" altLang="en-US" sz="1200"/>
              <a:pPr algn="r"/>
              <a:t>21</a:t>
            </a:fld>
            <a:endParaRPr kumimoji="0" lang="en-US" alt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6AC654-6BC9-40F1-9CF6-79E4ADD21851}" type="slidenum">
              <a:rPr kumimoji="0" lang="en-US" altLang="en-US" sz="1200"/>
              <a:pPr algn="r"/>
              <a:t>22</a:t>
            </a:fld>
            <a:endParaRPr kumimoji="0" lang="en-US" alt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AD92B0-FE69-4E4D-B3C0-FCFAB24126AD}" type="slidenum">
              <a:rPr kumimoji="0" lang="en-US" altLang="en-US" sz="1200"/>
              <a:pPr algn="r"/>
              <a:t>23</a:t>
            </a:fld>
            <a:endParaRPr kumimoji="0" lang="en-US" alt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AA45E4-9984-4CFF-8711-6D90B58188FA}" type="slidenum">
              <a:rPr kumimoji="0" lang="en-US" altLang="en-US" sz="1200"/>
              <a:pPr algn="r"/>
              <a:t>2</a:t>
            </a:fld>
            <a:endParaRPr kumimoji="0" lang="en-US" altLang="en-US" sz="120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0703C1-0450-4EA6-A59E-055FABB85A05}" type="slidenum">
              <a:rPr kumimoji="0" lang="en-US" altLang="en-US" sz="1200"/>
              <a:pPr algn="r"/>
              <a:t>24</a:t>
            </a:fld>
            <a:endParaRPr kumimoji="0" lang="en-US" alt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0A057A-FF68-4B68-9635-2BA021EE95B6}" type="slidenum">
              <a:rPr kumimoji="0" lang="en-US" altLang="en-US" sz="1200"/>
              <a:pPr algn="r"/>
              <a:t>26</a:t>
            </a:fld>
            <a:endParaRPr kumimoji="0" lang="en-US" alt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50FA13D-A9BF-4AD4-A011-C7DA3CF97E9F}" type="slidenum">
              <a:rPr kumimoji="0" lang="en-US" altLang="en-US" sz="1200"/>
              <a:pPr algn="r"/>
              <a:t>27</a:t>
            </a:fld>
            <a:endParaRPr kumimoji="0" lang="en-US" alt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43C553-976B-4F61-9156-EF845EDFE85E}" type="slidenum">
              <a:rPr kumimoji="0" lang="en-US" altLang="en-US" sz="1200"/>
              <a:pPr algn="r"/>
              <a:t>28</a:t>
            </a:fld>
            <a:endParaRPr kumimoji="0" lang="en-US" alt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E4F6FE-AEE3-42E2-BD9D-9B497E130F3A}" type="slidenum">
              <a:rPr kumimoji="0" lang="en-US" altLang="en-US" sz="1200"/>
              <a:pPr algn="r"/>
              <a:t>29</a:t>
            </a:fld>
            <a:endParaRPr kumimoji="0" lang="en-US" altLang="en-US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134416A-AF58-44D7-88C8-FC1644057A08}" type="slidenum">
              <a:rPr kumimoji="0" lang="en-US" altLang="en-US" sz="1200"/>
              <a:pPr algn="r"/>
              <a:t>30</a:t>
            </a:fld>
            <a:endParaRPr kumimoji="0" lang="en-US" altLang="en-US" sz="12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681A4B-922A-45F2-914E-6B66CBF0D8A4}" type="slidenum">
              <a:rPr kumimoji="0" lang="en-US" altLang="en-US" sz="1200"/>
              <a:pPr algn="r"/>
              <a:t>31</a:t>
            </a:fld>
            <a:endParaRPr kumimoji="0" lang="en-US" alt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5CE27A-8825-4D88-9303-46029D2A54F5}" type="slidenum">
              <a:rPr kumimoji="0" lang="en-US" altLang="en-US" sz="1200"/>
              <a:pPr algn="r"/>
              <a:t>3</a:t>
            </a:fld>
            <a:endParaRPr kumimoji="0"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37A9F4-4568-489F-9921-C8D210502115}" type="slidenum">
              <a:rPr kumimoji="0" lang="en-US" altLang="en-US" sz="1200"/>
              <a:pPr algn="r"/>
              <a:t>4</a:t>
            </a:fld>
            <a:endParaRPr kumimoji="0" lang="en-US" altLang="en-US" sz="120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F6E743-BFC9-4B76-AD67-970D3B3B147F}" type="slidenum">
              <a:rPr kumimoji="0" lang="en-US" altLang="en-US" sz="1200"/>
              <a:pPr algn="r"/>
              <a:t>5</a:t>
            </a:fld>
            <a:endParaRPr kumimoji="0" lang="en-US" altLang="en-US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212699-3FAA-4F49-B98C-A8654BC8A862}" type="slidenum">
              <a:rPr kumimoji="0" lang="en-US" altLang="en-US" sz="1200"/>
              <a:pPr algn="r"/>
              <a:t>6</a:t>
            </a:fld>
            <a:endParaRPr kumimoji="0" lang="en-US" alt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D3FAD5-1AC2-4EFE-BAEA-EA68255A70B2}" type="slidenum">
              <a:rPr kumimoji="0" lang="en-US" altLang="en-US" sz="1200"/>
              <a:pPr algn="r"/>
              <a:t>10</a:t>
            </a:fld>
            <a:endParaRPr kumimoji="0" lang="en-US" alt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C34605-463E-4778-A725-FC33064758E6}" type="slidenum">
              <a:rPr kumimoji="0" lang="en-US" altLang="en-US" sz="1200"/>
              <a:pPr algn="r"/>
              <a:t>11</a:t>
            </a:fld>
            <a:endParaRPr kumimoji="0" lang="en-US" alt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6C0059-7344-457B-963B-896B4A7FBE7C}" type="slidenum">
              <a:rPr kumimoji="0" lang="en-US" altLang="en-US" sz="1200"/>
              <a:pPr algn="r"/>
              <a:t>12</a:t>
            </a:fld>
            <a:endParaRPr kumimoji="0" lang="en-US" alt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rainbowdirt"/>
          <p:cNvPicPr>
            <a:picLocks noChangeAspect="1" noChangeArrowheads="1"/>
          </p:cNvPicPr>
          <p:nvPr userDrawn="1"/>
        </p:nvPicPr>
        <p:blipFill>
          <a:blip r:embed="rId2"/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kumimoji="0" lang="en-GB" altLang="en-US">
              <a:ea typeface="+mn-ea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  <a:extLst>
            <a:ext uri="{91240B29-F687-4F45-9708-019B960494DF}"/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8ABD3-B93A-4295-97F8-7881D235AD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8398230-EDEA-49CE-B168-BB03CBCA2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副標題 2"/>
          <p:cNvSpPr>
            <a:spLocks/>
          </p:cNvSpPr>
          <p:nvPr/>
        </p:nvSpPr>
        <p:spPr bwMode="auto">
          <a:xfrm>
            <a:off x="0" y="1773238"/>
            <a:ext cx="91440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kumimoji="0" lang="zh-TW" altLang="en-US" sz="8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信、望、愛 </a:t>
            </a:r>
            <a:r>
              <a:rPr kumimoji="0" lang="en-US" altLang="zh-TW" sz="8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–  </a:t>
            </a:r>
            <a:r>
              <a:rPr kumimoji="0" lang="zh-TW" altLang="en-US" sz="88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信心與盼望</a:t>
            </a:r>
          </a:p>
          <a:p>
            <a:pPr algn="r">
              <a:spcBef>
                <a:spcPct val="20000"/>
              </a:spcBef>
            </a:pPr>
            <a:endParaRPr kumimoji="0" lang="en-US" altLang="zh-TW" sz="3200" b="1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r">
              <a:spcBef>
                <a:spcPct val="20000"/>
              </a:spcBef>
            </a:pPr>
            <a:r>
              <a:rPr kumimoji="0" lang="zh-TW" altLang="en-US" sz="4400" b="1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黃遠志</a:t>
            </a:r>
            <a:endParaRPr kumimoji="0" lang="zh-HK" altLang="en-US" sz="4400" b="1">
              <a:solidFill>
                <a:srgbClr val="0099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009900"/>
                </a:solidFill>
              </a:rPr>
              <a:t>檢視基督教信仰，你在</a:t>
            </a:r>
            <a:r>
              <a:rPr lang="zh-TW" altLang="en-GB" sz="2800" b="1">
                <a:solidFill>
                  <a:srgbClr val="009900"/>
                </a:solidFill>
              </a:rPr>
              <a:t>信什麼？</a:t>
            </a:r>
            <a:endParaRPr lang="zh-TW" altLang="en-US" sz="28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sz="2800" b="1">
                <a:solidFill>
                  <a:srgbClr val="FF0000"/>
                </a:solidFill>
              </a:rPr>
              <a:t>1   </a:t>
            </a:r>
            <a:r>
              <a:rPr lang="zh-TW" altLang="en-GB" sz="2800" b="1">
                <a:solidFill>
                  <a:srgbClr val="FF0000"/>
                </a:solidFill>
              </a:rPr>
              <a:t>有神</a:t>
            </a:r>
          </a:p>
          <a:p>
            <a:endParaRPr lang="zh-TW" altLang="en-GB" sz="2800" b="1">
              <a:solidFill>
                <a:srgbClr val="FF0000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創</a:t>
            </a:r>
            <a:r>
              <a:rPr lang="en-GB" altLang="zh-TW" sz="2800" b="1">
                <a:solidFill>
                  <a:srgbClr val="0000FF"/>
                </a:solidFill>
              </a:rPr>
              <a:t>1:1	       </a:t>
            </a:r>
            <a:r>
              <a:rPr lang="zh-TW" altLang="en-GB" sz="2800" b="1">
                <a:solidFill>
                  <a:srgbClr val="0000FF"/>
                </a:solidFill>
              </a:rPr>
              <a:t>起初神創造天地。</a:t>
            </a:r>
          </a:p>
          <a:p>
            <a:endParaRPr lang="en-GB" altLang="zh-TW" sz="2800" b="1">
              <a:solidFill>
                <a:srgbClr val="0000FF"/>
              </a:solidFill>
            </a:endParaRPr>
          </a:p>
          <a:p>
            <a:r>
              <a:rPr lang="zh-TW" altLang="en-GB" sz="2800" b="1">
                <a:solidFill>
                  <a:srgbClr val="D60093"/>
                </a:solidFill>
              </a:rPr>
              <a:t>啟</a:t>
            </a:r>
            <a:r>
              <a:rPr lang="en-GB" altLang="zh-TW" sz="2800" b="1">
                <a:solidFill>
                  <a:srgbClr val="D60093"/>
                </a:solidFill>
              </a:rPr>
              <a:t>22:13   </a:t>
            </a:r>
            <a:r>
              <a:rPr lang="zh-TW" altLang="en-GB" sz="2800" b="1">
                <a:solidFill>
                  <a:srgbClr val="D60093"/>
                </a:solidFill>
              </a:rPr>
              <a:t>我是阿拉法，我是俄梅戛</a:t>
            </a:r>
            <a:r>
              <a:rPr lang="en-GB" altLang="zh-TW" b="1"/>
              <a:t>(</a:t>
            </a:r>
            <a:r>
              <a:rPr lang="en-US" altLang="zh-TW" b="1"/>
              <a:t>Alpha</a:t>
            </a:r>
            <a:r>
              <a:rPr lang="zh-TW" altLang="en-US" b="1"/>
              <a:t>、</a:t>
            </a:r>
            <a:r>
              <a:rPr lang="en-US" altLang="zh-TW" b="1"/>
              <a:t>Omega </a:t>
            </a:r>
            <a:r>
              <a:rPr lang="zh-TW" altLang="en-US" b="1"/>
              <a:t>分別為希臘文中的首個和末個字母 </a:t>
            </a:r>
            <a:r>
              <a:rPr lang="en-GB" altLang="zh-TW" b="1"/>
              <a:t>)</a:t>
            </a:r>
            <a:r>
              <a:rPr lang="zh-TW" altLang="en-GB" sz="2800" b="1">
                <a:solidFill>
                  <a:srgbClr val="D60093"/>
                </a:solidFill>
              </a:rPr>
              <a:t>，我是首先的，我是末後的，我是初，我是終。 </a:t>
            </a:r>
            <a:r>
              <a:rPr lang="en-GB" altLang="zh-TW" b="1"/>
              <a:t>(</a:t>
            </a:r>
            <a:r>
              <a:rPr lang="en-US" altLang="en-GB" b="1"/>
              <a:t>創</a:t>
            </a:r>
            <a:r>
              <a:rPr lang="en-GB" altLang="en-GB" b="1"/>
              <a:t>始成終，神掌權。無其他、無消亡、無取代</a:t>
            </a:r>
            <a:r>
              <a:rPr lang="en-GB" altLang="zh-TW" b="1"/>
              <a:t>)</a:t>
            </a:r>
            <a:endParaRPr lang="zh-TW" altLang="en-GB" sz="2800" b="1">
              <a:solidFill>
                <a:srgbClr val="D60093"/>
              </a:solidFill>
            </a:endParaRPr>
          </a:p>
          <a:p>
            <a:endParaRPr lang="zh-TW" altLang="en-GB" sz="2800" b="1">
              <a:solidFill>
                <a:srgbClr val="D60093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申</a:t>
            </a:r>
            <a:r>
              <a:rPr lang="en-GB" altLang="zh-TW" sz="2800" b="1">
                <a:solidFill>
                  <a:srgbClr val="0000FF"/>
                </a:solidFill>
              </a:rPr>
              <a:t>32:39   </a:t>
            </a:r>
            <a:r>
              <a:rPr lang="zh-TW" altLang="en-GB" sz="2800" b="1">
                <a:solidFill>
                  <a:srgbClr val="0000FF"/>
                </a:solidFill>
              </a:rPr>
              <a:t>你們如今要知道，我，惟有我是神，在我以外並無別神。</a:t>
            </a:r>
            <a:endParaRPr lang="zh-TW" altLang="en-US" sz="2800" b="1">
              <a:solidFill>
                <a:srgbClr val="0000FF"/>
              </a:solidFill>
            </a:endParaRP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>
                <a:solidFill>
                  <a:srgbClr val="D60093"/>
                </a:solidFill>
              </a:rPr>
              <a:t>詩</a:t>
            </a:r>
            <a:r>
              <a:rPr lang="en-US" altLang="zh-TW" sz="2800" b="1">
                <a:solidFill>
                  <a:srgbClr val="D60093"/>
                </a:solidFill>
              </a:rPr>
              <a:t>99:1-4  </a:t>
            </a:r>
            <a:r>
              <a:rPr lang="zh-TW" altLang="en-US" sz="2800" b="1">
                <a:solidFill>
                  <a:srgbClr val="D60093"/>
                </a:solidFill>
              </a:rPr>
              <a:t>耶和華作王，萬民當戰抖</a:t>
            </a:r>
            <a:r>
              <a:rPr lang="en-US" altLang="zh-TW" sz="2800" b="1">
                <a:solidFill>
                  <a:srgbClr val="D60093"/>
                </a:solidFill>
              </a:rPr>
              <a:t>…</a:t>
            </a:r>
            <a:r>
              <a:rPr lang="zh-TW" altLang="en-US" sz="2800" b="1">
                <a:solidFill>
                  <a:srgbClr val="D60093"/>
                </a:solidFill>
              </a:rPr>
              <a:t>他本為聖</a:t>
            </a:r>
            <a:r>
              <a:rPr lang="en-US" altLang="zh-TW" sz="2800" b="1">
                <a:solidFill>
                  <a:srgbClr val="D60093"/>
                </a:solidFill>
              </a:rPr>
              <a:t>…</a:t>
            </a:r>
            <a:r>
              <a:rPr lang="zh-TW" altLang="en-US" sz="2800" b="1">
                <a:solidFill>
                  <a:srgbClr val="D60093"/>
                </a:solidFill>
              </a:rPr>
              <a:t>喜愛公平，堅立公正，在雅各中施行公平和公義。 </a:t>
            </a:r>
            <a:r>
              <a:rPr lang="en-GB" altLang="zh-TW" b="1"/>
              <a:t>(</a:t>
            </a:r>
            <a:r>
              <a:rPr lang="zh-TW" altLang="en-US" b="1"/>
              <a:t>非</a:t>
            </a:r>
            <a:r>
              <a:rPr lang="zh-TW" altLang="en-GB" b="1"/>
              <a:t>奸狡惡毒</a:t>
            </a:r>
            <a:r>
              <a:rPr lang="en-GB" altLang="zh-TW" b="1"/>
              <a:t>)</a:t>
            </a:r>
            <a:endParaRPr lang="en-US" altLang="zh-TW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800" b="1">
                <a:solidFill>
                  <a:srgbClr val="009900"/>
                </a:solidFill>
              </a:rPr>
              <a:t>信什麼？</a:t>
            </a:r>
            <a:endParaRPr lang="zh-TW" altLang="en-US" sz="28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sz="2800" b="1">
                <a:solidFill>
                  <a:srgbClr val="FF0000"/>
                </a:solidFill>
              </a:rPr>
              <a:t>2   </a:t>
            </a:r>
            <a:r>
              <a:rPr lang="zh-TW" altLang="en-GB" sz="2800" b="1">
                <a:solidFill>
                  <a:srgbClr val="FF0000"/>
                </a:solidFill>
              </a:rPr>
              <a:t>人犯罪</a:t>
            </a:r>
          </a:p>
          <a:p>
            <a:endParaRPr lang="zh-TW" altLang="en-GB" sz="2800" b="1">
              <a:solidFill>
                <a:srgbClr val="0000FF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羅</a:t>
            </a:r>
            <a:r>
              <a:rPr lang="en-US" altLang="zh-TW" sz="2800" b="1">
                <a:solidFill>
                  <a:srgbClr val="0000FF"/>
                </a:solidFill>
              </a:rPr>
              <a:t>3:23    </a:t>
            </a:r>
            <a:r>
              <a:rPr lang="en-GB" altLang="zh-TW" b="1">
                <a:solidFill>
                  <a:srgbClr val="0000FF"/>
                </a:solidFill>
              </a:rPr>
              <a:t>……</a:t>
            </a:r>
            <a:r>
              <a:rPr lang="zh-TW" altLang="en-GB" sz="2800" b="1">
                <a:solidFill>
                  <a:srgbClr val="0000FF"/>
                </a:solidFill>
              </a:rPr>
              <a:t>世人都犯了罪，虧缺了神的榮耀。</a:t>
            </a:r>
          </a:p>
          <a:p>
            <a:endParaRPr lang="zh-TW" altLang="en-GB" sz="2800" b="1">
              <a:solidFill>
                <a:srgbClr val="0000FF"/>
              </a:solidFill>
            </a:endParaRPr>
          </a:p>
          <a:p>
            <a:r>
              <a:rPr lang="zh-TW" altLang="en-GB" sz="2800" b="1">
                <a:solidFill>
                  <a:srgbClr val="D60093"/>
                </a:solidFill>
              </a:rPr>
              <a:t>來</a:t>
            </a:r>
            <a:r>
              <a:rPr lang="en-US" altLang="zh-TW" sz="2800" b="1">
                <a:solidFill>
                  <a:srgbClr val="D60093"/>
                </a:solidFill>
              </a:rPr>
              <a:t>9:27    </a:t>
            </a:r>
            <a:r>
              <a:rPr lang="zh-TW" altLang="en-GB" sz="2800" b="1">
                <a:solidFill>
                  <a:srgbClr val="D60093"/>
                </a:solidFill>
              </a:rPr>
              <a:t>按著定命，人人都有一死，死後且有審判。</a:t>
            </a:r>
          </a:p>
          <a:p>
            <a:endParaRPr lang="zh-TW" altLang="en-GB" sz="2800" b="1">
              <a:solidFill>
                <a:srgbClr val="D60093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太</a:t>
            </a:r>
            <a:r>
              <a:rPr lang="en-US" altLang="zh-TW" sz="2800" b="1">
                <a:solidFill>
                  <a:srgbClr val="0000FF"/>
                </a:solidFill>
              </a:rPr>
              <a:t>25:46  </a:t>
            </a:r>
            <a:r>
              <a:rPr lang="zh-TW" altLang="en-GB" sz="2800" b="1">
                <a:solidFill>
                  <a:srgbClr val="0000FF"/>
                </a:solidFill>
              </a:rPr>
              <a:t>這些人要往永刑裡去，那些義人要往永生裡去。</a:t>
            </a:r>
            <a:endParaRPr lang="en-US" altLang="zh-TW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800" b="1">
                <a:solidFill>
                  <a:srgbClr val="009900"/>
                </a:solidFill>
              </a:rPr>
              <a:t>信什麼？</a:t>
            </a:r>
            <a:endParaRPr lang="zh-TW" altLang="en-US" sz="28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sz="2800" b="1">
                <a:solidFill>
                  <a:srgbClr val="FF0000"/>
                </a:solidFill>
              </a:rPr>
              <a:t>3   </a:t>
            </a:r>
            <a:r>
              <a:rPr lang="zh-TW" altLang="en-GB" sz="2800" b="1">
                <a:solidFill>
                  <a:srgbClr val="FF0000"/>
                </a:solidFill>
              </a:rPr>
              <a:t>救恩</a:t>
            </a:r>
          </a:p>
          <a:p>
            <a:endParaRPr lang="zh-TW" altLang="en-GB" sz="2800" b="1"/>
          </a:p>
          <a:p>
            <a:r>
              <a:rPr lang="zh-TW" altLang="en-GB" sz="2800" b="1"/>
              <a:t>神是萬有之始。祂用塵土造人，賦與人神的形象和樣式，賜人管治萬物的權柄。神向人有何所求？人憑什麼與神交換和討價？</a:t>
            </a:r>
          </a:p>
          <a:p>
            <a:r>
              <a:rPr lang="zh-TW" altLang="en-US" sz="2800" b="1">
                <a:solidFill>
                  <a:srgbClr val="D60093"/>
                </a:solidFill>
                <a:sym typeface="Symbol" pitchFamily="18" charset="2"/>
              </a:rPr>
              <a:t></a:t>
            </a:r>
            <a:r>
              <a:rPr lang="zh-TW" altLang="en-US" sz="2800" b="1">
                <a:solidFill>
                  <a:srgbClr val="D60093"/>
                </a:solidFill>
              </a:rPr>
              <a:t>      </a:t>
            </a:r>
            <a:r>
              <a:rPr lang="en-US" altLang="zh-TW" sz="2800" b="1">
                <a:solidFill>
                  <a:srgbClr val="D60093"/>
                </a:solidFill>
              </a:rPr>
              <a:t>……</a:t>
            </a:r>
            <a:r>
              <a:rPr lang="zh-TW" altLang="en-US" sz="2800" b="1">
                <a:solidFill>
                  <a:srgbClr val="D60093"/>
                </a:solidFill>
              </a:rPr>
              <a:t>樹林中的百獸是我的，千山上的牲畜也是我的</a:t>
            </a:r>
            <a:r>
              <a:rPr lang="en-US" altLang="zh-TW" sz="2800" b="1">
                <a:solidFill>
                  <a:srgbClr val="D60093"/>
                </a:solidFill>
              </a:rPr>
              <a:t>……</a:t>
            </a:r>
            <a:r>
              <a:rPr lang="zh-TW" altLang="en-US" sz="2800" b="1">
                <a:solidFill>
                  <a:srgbClr val="D60093"/>
                </a:solidFill>
              </a:rPr>
              <a:t>我若是饑餓，我不用告訴你，因為世界和其中所充滿的都是我的。我豈吃公牛的肉呢？我豈喝山羊的血呢？（獻祭）（詩</a:t>
            </a:r>
            <a:r>
              <a:rPr lang="en-US" altLang="zh-TW" sz="2800" b="1">
                <a:solidFill>
                  <a:srgbClr val="D60093"/>
                </a:solidFill>
              </a:rPr>
              <a:t>50:10</a:t>
            </a:r>
            <a:r>
              <a:rPr lang="zh-TW" altLang="en-US" sz="2800" b="1">
                <a:solidFill>
                  <a:srgbClr val="D60093"/>
                </a:solidFill>
              </a:rPr>
              <a:t>、</a:t>
            </a:r>
            <a:r>
              <a:rPr lang="en-US" altLang="zh-TW" sz="2800" b="1">
                <a:solidFill>
                  <a:srgbClr val="D60093"/>
                </a:solidFill>
              </a:rPr>
              <a:t>12-13</a:t>
            </a:r>
            <a:r>
              <a:rPr lang="zh-TW" altLang="en-US" sz="2800" b="1">
                <a:solidFill>
                  <a:srgbClr val="D60093"/>
                </a:solidFill>
              </a:rPr>
              <a:t>）</a:t>
            </a:r>
            <a:endParaRPr lang="zh-TW" altLang="en-US" sz="2800" b="1">
              <a:solidFill>
                <a:srgbClr val="D60093"/>
              </a:solidFill>
              <a:sym typeface="Symbol" pitchFamily="18" charset="2"/>
            </a:endParaRPr>
          </a:p>
          <a:p>
            <a:r>
              <a:rPr lang="zh-TW" altLang="en-US" sz="2800" b="1">
                <a:solidFill>
                  <a:srgbClr val="D60093"/>
                </a:solidFill>
                <a:sym typeface="Symbol" pitchFamily="18" charset="2"/>
              </a:rPr>
              <a:t></a:t>
            </a:r>
            <a:r>
              <a:rPr lang="zh-TW" altLang="en-US" sz="2800" b="1">
                <a:solidFill>
                  <a:srgbClr val="D60093"/>
                </a:solidFill>
              </a:rPr>
              <a:t>     創造宇宙和其中萬物的神，既是天地的主，就不住人手所造的殿，也不用人手服事，好像缺少甚麼；（建殿和朝拜和侍立）自己倒將生命、氣息、萬物，賜給萬人。（徒</a:t>
            </a:r>
            <a:r>
              <a:rPr lang="en-US" altLang="zh-TW" sz="2800" b="1">
                <a:solidFill>
                  <a:srgbClr val="D60093"/>
                </a:solidFill>
              </a:rPr>
              <a:t>17:24-25</a:t>
            </a:r>
            <a:r>
              <a:rPr lang="zh-TW" altLang="en-US" sz="2800" b="1">
                <a:solidFill>
                  <a:srgbClr val="D60093"/>
                </a:solidFill>
              </a:rPr>
              <a:t>）</a:t>
            </a:r>
            <a:r>
              <a:rPr lang="zh-TW" altLang="en-US" sz="2800"/>
              <a:t> </a:t>
            </a:r>
            <a:endParaRPr lang="zh-TW" altLang="en-GB" sz="2800" b="1">
              <a:solidFill>
                <a:srgbClr val="0000FF"/>
              </a:solidFill>
            </a:endParaRPr>
          </a:p>
          <a:p>
            <a:endParaRPr lang="en-US" altLang="zh-TW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179388" y="-26988"/>
            <a:ext cx="8893175" cy="692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sz="2800" b="1">
                <a:solidFill>
                  <a:srgbClr val="FF0000"/>
                </a:solidFill>
              </a:rPr>
              <a:t>3   </a:t>
            </a:r>
            <a:r>
              <a:rPr lang="zh-TW" altLang="en-GB" sz="2800" b="1">
                <a:solidFill>
                  <a:srgbClr val="FF0000"/>
                </a:solidFill>
              </a:rPr>
              <a:t>救恩</a:t>
            </a:r>
          </a:p>
          <a:p>
            <a:r>
              <a:rPr lang="zh-TW" altLang="en-GB" sz="2800" b="1">
                <a:solidFill>
                  <a:srgbClr val="0000FF"/>
                </a:solidFill>
              </a:rPr>
              <a:t>詩</a:t>
            </a:r>
            <a:r>
              <a:rPr lang="en-GB" altLang="zh-TW" sz="2800" b="1">
                <a:solidFill>
                  <a:srgbClr val="0000FF"/>
                </a:solidFill>
              </a:rPr>
              <a:t>103:14    </a:t>
            </a:r>
            <a:r>
              <a:rPr lang="zh-TW" altLang="en-GB" sz="2800" b="1">
                <a:solidFill>
                  <a:srgbClr val="0000FF"/>
                </a:solidFill>
              </a:rPr>
              <a:t>他知道我們的本體，思念我們不過是塵土。</a:t>
            </a:r>
          </a:p>
          <a:p>
            <a:endParaRPr lang="zh-TW" altLang="en-GB" sz="2800" b="1">
              <a:solidFill>
                <a:srgbClr val="009900"/>
              </a:solidFill>
            </a:endParaRPr>
          </a:p>
          <a:p>
            <a:r>
              <a:rPr lang="zh-TW" altLang="en-GB" sz="2800" b="1">
                <a:solidFill>
                  <a:srgbClr val="009900"/>
                </a:solidFill>
              </a:rPr>
              <a:t>神愛世人，不忍世人陷溺在苦罪之中，並要受永刑。      打在兒身，痛在母心。</a:t>
            </a:r>
          </a:p>
          <a:p>
            <a:endParaRPr lang="zh-TW" altLang="en-GB" sz="2800" b="1">
              <a:solidFill>
                <a:srgbClr val="009900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約一</a:t>
            </a:r>
            <a:r>
              <a:rPr lang="en-US" altLang="zh-TW" sz="2800" b="1">
                <a:solidFill>
                  <a:srgbClr val="0000FF"/>
                </a:solidFill>
              </a:rPr>
              <a:t>4:10    </a:t>
            </a:r>
            <a:r>
              <a:rPr lang="zh-TW" altLang="en-GB" sz="2800" b="1">
                <a:solidFill>
                  <a:srgbClr val="0000FF"/>
                </a:solidFill>
              </a:rPr>
              <a:t>不是我們愛神，乃是神愛我們，差他的兒子，為我們的罪作了挽回祭，這就是愛了。</a:t>
            </a:r>
          </a:p>
          <a:p>
            <a:r>
              <a:rPr lang="zh-TW" altLang="en-GB" sz="2800" b="1">
                <a:solidFill>
                  <a:srgbClr val="D60093"/>
                </a:solidFill>
              </a:rPr>
              <a:t>腓</a:t>
            </a:r>
            <a:r>
              <a:rPr lang="en-US" altLang="zh-TW" sz="2800" b="1">
                <a:solidFill>
                  <a:srgbClr val="D60093"/>
                </a:solidFill>
              </a:rPr>
              <a:t>2:6-8      </a:t>
            </a:r>
            <a:r>
              <a:rPr lang="zh-TW" altLang="en-GB" sz="2800" b="1">
                <a:solidFill>
                  <a:srgbClr val="D60093"/>
                </a:solidFill>
              </a:rPr>
              <a:t>他本有神的形像，不以自己與神同等為強奪的。反倒虛己，取了奴僕的形像，成為人的樣式。既有人的樣子，就自己卑微，存心順服，以至於死，且死在十字架上。</a:t>
            </a:r>
          </a:p>
          <a:p>
            <a:r>
              <a:rPr lang="zh-TW" altLang="en-GB" sz="2800" b="1">
                <a:solidFill>
                  <a:srgbClr val="0000FF"/>
                </a:solidFill>
              </a:rPr>
              <a:t>賽</a:t>
            </a:r>
            <a:r>
              <a:rPr lang="en-US" altLang="zh-TW" sz="2800" b="1">
                <a:solidFill>
                  <a:srgbClr val="0000FF"/>
                </a:solidFill>
              </a:rPr>
              <a:t>53:5-6    </a:t>
            </a:r>
            <a:r>
              <a:rPr lang="zh-TW" altLang="en-US" sz="2800" b="1">
                <a:solidFill>
                  <a:srgbClr val="0000FF"/>
                </a:solidFill>
              </a:rPr>
              <a:t>那知他為我們的過犯受害，為我們的罪孽壓傷，因他受的刑罰我們得平安，因他受的鞭傷我們得醫治。我們都如羊走迷，各人偏行己路，耶和華使我們眾人的罪孽都歸在他身上。</a:t>
            </a:r>
            <a:endParaRPr lang="en-US" altLang="zh-TW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800" b="1">
                <a:solidFill>
                  <a:srgbClr val="009900"/>
                </a:solidFill>
              </a:rPr>
              <a:t>信什麼？</a:t>
            </a:r>
            <a:endParaRPr lang="zh-TW" altLang="en-US" sz="28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sz="2800" b="1">
                <a:solidFill>
                  <a:srgbClr val="FF0000"/>
                </a:solidFill>
              </a:rPr>
              <a:t>3   </a:t>
            </a:r>
            <a:r>
              <a:rPr lang="zh-TW" altLang="en-GB" sz="2800" b="1">
                <a:solidFill>
                  <a:srgbClr val="FF0000"/>
                </a:solidFill>
              </a:rPr>
              <a:t>救恩</a:t>
            </a:r>
          </a:p>
          <a:p>
            <a:endParaRPr lang="zh-TW" altLang="en-GB" sz="2800" b="1"/>
          </a:p>
          <a:p>
            <a:r>
              <a:rPr lang="zh-TW" altLang="en-GB" sz="2800" b="1"/>
              <a:t>因此，只要人肯相信接受神的拯救，神便算為人的義</a:t>
            </a:r>
          </a:p>
          <a:p>
            <a:endParaRPr lang="zh-TW" altLang="en-GB" sz="2800" b="1"/>
          </a:p>
          <a:p>
            <a:r>
              <a:rPr lang="zh-TW" altLang="en-GB" sz="2800" b="1">
                <a:solidFill>
                  <a:srgbClr val="0000FF"/>
                </a:solidFill>
              </a:rPr>
              <a:t>創</a:t>
            </a:r>
            <a:r>
              <a:rPr lang="en-GB" altLang="zh-TW" sz="2800" b="1">
                <a:solidFill>
                  <a:srgbClr val="0000FF"/>
                </a:solidFill>
              </a:rPr>
              <a:t>15:6   </a:t>
            </a:r>
            <a:r>
              <a:rPr lang="zh-TW" altLang="en-GB" sz="2800" b="1">
                <a:solidFill>
                  <a:srgbClr val="0000FF"/>
                </a:solidFill>
              </a:rPr>
              <a:t>亞伯蘭信耶和華，耶和華就以此為他的義。</a:t>
            </a:r>
          </a:p>
          <a:p>
            <a:endParaRPr lang="zh-TW" altLang="en-GB" sz="2800" b="1">
              <a:solidFill>
                <a:srgbClr val="0000FF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羅</a:t>
            </a:r>
            <a:r>
              <a:rPr lang="en-US" altLang="zh-TW" sz="2800" b="1">
                <a:solidFill>
                  <a:srgbClr val="0000FF"/>
                </a:solidFill>
              </a:rPr>
              <a:t>5:1     </a:t>
            </a:r>
            <a:r>
              <a:rPr lang="zh-TW" altLang="en-GB" sz="2800" b="1">
                <a:solidFill>
                  <a:srgbClr val="0000FF"/>
                </a:solidFill>
              </a:rPr>
              <a:t>我們既因信稱義，就藉著我們的主耶穌基督</a:t>
            </a:r>
            <a:r>
              <a:rPr lang="en-GB" altLang="zh-TW" sz="2800" b="1">
                <a:solidFill>
                  <a:srgbClr val="0000FF"/>
                </a:solidFill>
              </a:rPr>
              <a:t>(</a:t>
            </a:r>
            <a:r>
              <a:rPr lang="zh-TW" altLang="en-GB" sz="2800" b="1">
                <a:solidFill>
                  <a:srgbClr val="0000FF"/>
                </a:solidFill>
              </a:rPr>
              <a:t>挽回祭</a:t>
            </a:r>
            <a:r>
              <a:rPr lang="en-GB" altLang="zh-TW" sz="2800" b="1">
                <a:solidFill>
                  <a:srgbClr val="0000FF"/>
                </a:solidFill>
              </a:rPr>
              <a:t>)</a:t>
            </a:r>
            <a:r>
              <a:rPr lang="zh-TW" altLang="en-GB" sz="2800" b="1">
                <a:solidFill>
                  <a:srgbClr val="0000FF"/>
                </a:solidFill>
              </a:rPr>
              <a:t>，得與神相和。</a:t>
            </a:r>
          </a:p>
          <a:p>
            <a:endParaRPr lang="en-US" altLang="zh-TW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文字方塊 1"/>
          <p:cNvSpPr txBox="1">
            <a:spLocks noChangeArrowheads="1"/>
          </p:cNvSpPr>
          <p:nvPr/>
        </p:nvSpPr>
        <p:spPr bwMode="auto">
          <a:xfrm>
            <a:off x="179388" y="188913"/>
            <a:ext cx="8785225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6575" indent="-536575"/>
            <a:r>
              <a:rPr lang="zh-TW" altLang="en-US" sz="2600" b="1"/>
              <a:t>聖經應許說，凡認罪悔改，並相信接受耶穌為救主的人：</a:t>
            </a:r>
          </a:p>
          <a:p>
            <a:pPr marL="536575" indent="-536575"/>
            <a:endParaRPr lang="en-US" altLang="zh-TW" sz="2600" b="1">
              <a:solidFill>
                <a:srgbClr val="FF0000"/>
              </a:solidFill>
            </a:endParaRPr>
          </a:p>
          <a:p>
            <a:pPr marL="536575" indent="-536575"/>
            <a:r>
              <a:rPr lang="en-US" altLang="zh-TW" sz="2600" b="1">
                <a:solidFill>
                  <a:srgbClr val="FF0000"/>
                </a:solidFill>
              </a:rPr>
              <a:t>a   </a:t>
            </a:r>
            <a:r>
              <a:rPr lang="zh-TW" altLang="en-US" sz="2600" b="1">
                <a:solidFill>
                  <a:srgbClr val="FF0000"/>
                </a:solidFill>
              </a:rPr>
              <a:t>罪得赦免，得享永生：   （永生 </a:t>
            </a:r>
            <a:r>
              <a:rPr lang="en-US" altLang="zh-TW" sz="2600" b="1">
                <a:solidFill>
                  <a:srgbClr val="FF0000"/>
                </a:solidFill>
              </a:rPr>
              <a:t>vs </a:t>
            </a:r>
            <a:r>
              <a:rPr lang="zh-TW" altLang="en-US" sz="2600" b="1">
                <a:solidFill>
                  <a:srgbClr val="FF0000"/>
                </a:solidFill>
              </a:rPr>
              <a:t>永死）</a:t>
            </a:r>
            <a:endParaRPr lang="en-US" altLang="zh-TW" sz="2600" b="1">
              <a:solidFill>
                <a:srgbClr val="FF0000"/>
              </a:solidFill>
            </a:endParaRPr>
          </a:p>
          <a:p>
            <a:pPr marL="536575" indent="-536575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8000"/>
                </a:solidFill>
              </a:rPr>
              <a:t>我們</a:t>
            </a:r>
            <a:r>
              <a:rPr lang="zh-TW" altLang="en-US" sz="2600" b="1">
                <a:solidFill>
                  <a:srgbClr val="0000FF"/>
                </a:solidFill>
              </a:rPr>
              <a:t>若認自己的罪</a:t>
            </a:r>
            <a:r>
              <a:rPr lang="zh-TW" altLang="en-US" sz="2600" b="1">
                <a:solidFill>
                  <a:srgbClr val="008000"/>
                </a:solidFill>
              </a:rPr>
              <a:t>，神是信實的，是公義的，必要</a:t>
            </a:r>
            <a:r>
              <a:rPr lang="zh-TW" altLang="en-US" sz="2600" b="1">
                <a:solidFill>
                  <a:srgbClr val="CC0099"/>
                </a:solidFill>
              </a:rPr>
              <a:t>赦免我們的罪</a:t>
            </a:r>
            <a:r>
              <a:rPr lang="zh-TW" altLang="en-US" sz="2600" b="1">
                <a:solidFill>
                  <a:srgbClr val="008000"/>
                </a:solidFill>
              </a:rPr>
              <a:t>，洗淨我們一切的不義。</a:t>
            </a:r>
            <a:r>
              <a:rPr lang="en-US" altLang="zh-TW" sz="2600" b="1">
                <a:solidFill>
                  <a:srgbClr val="008000"/>
                </a:solidFill>
              </a:rPr>
              <a:t>(</a:t>
            </a:r>
            <a:r>
              <a:rPr lang="zh-TW" altLang="en-US" sz="2600" b="1">
                <a:solidFill>
                  <a:srgbClr val="008000"/>
                </a:solidFill>
              </a:rPr>
              <a:t>約壹</a:t>
            </a:r>
            <a:r>
              <a:rPr lang="en-US" altLang="zh-TW" sz="2600" b="1">
                <a:solidFill>
                  <a:srgbClr val="008000"/>
                </a:solidFill>
              </a:rPr>
              <a:t>1:9)</a:t>
            </a:r>
          </a:p>
          <a:p>
            <a:pPr marL="536575" indent="-536575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8000"/>
                </a:solidFill>
              </a:rPr>
              <a:t>你若口裏</a:t>
            </a:r>
            <a:r>
              <a:rPr lang="zh-TW" altLang="en-US" sz="2600" b="1">
                <a:solidFill>
                  <a:srgbClr val="0000FF"/>
                </a:solidFill>
              </a:rPr>
              <a:t>認耶穌為主</a:t>
            </a:r>
            <a:r>
              <a:rPr lang="zh-TW" altLang="en-US" sz="2600" b="1">
                <a:solidFill>
                  <a:srgbClr val="008000"/>
                </a:solidFill>
              </a:rPr>
              <a:t>，心裏</a:t>
            </a:r>
            <a:r>
              <a:rPr lang="zh-TW" altLang="en-US" sz="2600" b="1">
                <a:solidFill>
                  <a:srgbClr val="0000FF"/>
                </a:solidFill>
              </a:rPr>
              <a:t>信神叫他從死裏復活</a:t>
            </a:r>
            <a:r>
              <a:rPr lang="zh-TW" altLang="en-US" sz="2600" b="1">
                <a:solidFill>
                  <a:srgbClr val="008000"/>
                </a:solidFill>
              </a:rPr>
              <a:t>，就必</a:t>
            </a:r>
            <a:r>
              <a:rPr lang="zh-TW" altLang="en-US" sz="2600" b="1">
                <a:solidFill>
                  <a:srgbClr val="CC0099"/>
                </a:solidFill>
              </a:rPr>
              <a:t>得救</a:t>
            </a:r>
            <a:r>
              <a:rPr lang="zh-TW" altLang="en-US" sz="2600" b="1">
                <a:solidFill>
                  <a:srgbClr val="008000"/>
                </a:solidFill>
              </a:rPr>
              <a:t>。</a:t>
            </a:r>
            <a:r>
              <a:rPr lang="en-US" altLang="zh-TW" sz="2600" b="1">
                <a:solidFill>
                  <a:srgbClr val="008000"/>
                </a:solidFill>
              </a:rPr>
              <a:t>(</a:t>
            </a:r>
            <a:r>
              <a:rPr lang="zh-TW" altLang="en-US" sz="2600" b="1">
                <a:solidFill>
                  <a:srgbClr val="008000"/>
                </a:solidFill>
              </a:rPr>
              <a:t>羅</a:t>
            </a:r>
            <a:r>
              <a:rPr lang="en-US" altLang="zh-TW" sz="2600" b="1">
                <a:solidFill>
                  <a:srgbClr val="008000"/>
                </a:solidFill>
              </a:rPr>
              <a:t>10:9)</a:t>
            </a:r>
          </a:p>
          <a:p>
            <a:pPr marL="536575" indent="-536575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8000"/>
                </a:solidFill>
              </a:rPr>
              <a:t>我實實在在地告訴你們，</a:t>
            </a:r>
            <a:r>
              <a:rPr lang="zh-TW" altLang="en-US" sz="2600" b="1">
                <a:solidFill>
                  <a:srgbClr val="0000FF"/>
                </a:solidFill>
              </a:rPr>
              <a:t>信</a:t>
            </a:r>
            <a:r>
              <a:rPr lang="zh-TW" altLang="en-US" sz="2600" b="1">
                <a:solidFill>
                  <a:srgbClr val="008000"/>
                </a:solidFill>
              </a:rPr>
              <a:t>的人有</a:t>
            </a:r>
            <a:r>
              <a:rPr lang="zh-TW" altLang="en-US" sz="2600" b="1">
                <a:solidFill>
                  <a:srgbClr val="CC0099"/>
                </a:solidFill>
              </a:rPr>
              <a:t>永生</a:t>
            </a:r>
            <a:r>
              <a:rPr lang="zh-TW" altLang="en-US" sz="2600" b="1">
                <a:solidFill>
                  <a:srgbClr val="008000"/>
                </a:solidFill>
              </a:rPr>
              <a:t>。</a:t>
            </a:r>
            <a:r>
              <a:rPr lang="en-US" altLang="zh-TW" sz="2600" b="1">
                <a:solidFill>
                  <a:srgbClr val="008000"/>
                </a:solidFill>
              </a:rPr>
              <a:t>(</a:t>
            </a:r>
            <a:r>
              <a:rPr lang="zh-TW" altLang="en-US" sz="2600" b="1">
                <a:solidFill>
                  <a:srgbClr val="008000"/>
                </a:solidFill>
              </a:rPr>
              <a:t>約 </a:t>
            </a:r>
            <a:r>
              <a:rPr lang="en-US" altLang="zh-TW" sz="2600" b="1">
                <a:solidFill>
                  <a:srgbClr val="008000"/>
                </a:solidFill>
              </a:rPr>
              <a:t>6:47)</a:t>
            </a:r>
          </a:p>
          <a:p>
            <a:pPr marL="536575" indent="-536575"/>
            <a:endParaRPr lang="zh-TW" altLang="en-US" sz="2600" b="1"/>
          </a:p>
          <a:p>
            <a:pPr marL="536575" indent="-536575">
              <a:buFontTx/>
              <a:buAutoNum type="alphaLcPeriod" startAt="2"/>
            </a:pPr>
            <a:r>
              <a:rPr lang="zh-TW" altLang="en-US" sz="2600" b="1">
                <a:solidFill>
                  <a:srgbClr val="FF0000"/>
                </a:solidFill>
              </a:rPr>
              <a:t>擁有新的屬靈生命（重生）和新的人生 （方向目標 和價值）</a:t>
            </a:r>
          </a:p>
          <a:p>
            <a:pPr marL="536575" indent="-536575">
              <a:buFont typeface="Symbol" pitchFamily="18" charset="2"/>
              <a:buChar char="·"/>
            </a:pPr>
            <a:r>
              <a:rPr lang="zh-TW" altLang="en-GB" sz="2600" b="1">
                <a:solidFill>
                  <a:srgbClr val="009900"/>
                </a:solidFill>
              </a:rPr>
              <a:t>耶穌說：我實實在在的告訴你，人若不是從水和聖靈生的，就不能進神的國。</a:t>
            </a:r>
            <a:r>
              <a:rPr lang="en-US" altLang="zh-TW" sz="2600" b="1">
                <a:solidFill>
                  <a:srgbClr val="009900"/>
                </a:solidFill>
              </a:rPr>
              <a:t>…</a:t>
            </a:r>
            <a:r>
              <a:rPr lang="zh-TW" altLang="en-GB" sz="2600" b="1">
                <a:solidFill>
                  <a:srgbClr val="009900"/>
                </a:solidFill>
              </a:rPr>
              <a:t>你們必須</a:t>
            </a:r>
            <a:r>
              <a:rPr lang="zh-TW" altLang="en-GB" sz="2600" b="1">
                <a:solidFill>
                  <a:srgbClr val="D60093"/>
                </a:solidFill>
              </a:rPr>
              <a:t>重生</a:t>
            </a:r>
            <a:r>
              <a:rPr lang="zh-TW" altLang="en-US" sz="2600" b="1">
                <a:solidFill>
                  <a:srgbClr val="009900"/>
                </a:solidFill>
              </a:rPr>
              <a:t>。 </a:t>
            </a:r>
            <a:r>
              <a:rPr lang="en-US" altLang="zh-TW" sz="2600" b="1">
                <a:solidFill>
                  <a:srgbClr val="009900"/>
                </a:solidFill>
              </a:rPr>
              <a:t>(</a:t>
            </a:r>
            <a:r>
              <a:rPr lang="zh-TW" altLang="en-GB" sz="2600" b="1">
                <a:solidFill>
                  <a:srgbClr val="009900"/>
                </a:solidFill>
              </a:rPr>
              <a:t>約</a:t>
            </a:r>
            <a:r>
              <a:rPr lang="en-US" altLang="zh-TW" sz="2600" b="1">
                <a:solidFill>
                  <a:srgbClr val="009900"/>
                </a:solidFill>
              </a:rPr>
              <a:t>3:5-7)</a:t>
            </a:r>
            <a:r>
              <a:rPr lang="zh-TW" altLang="en-GB" sz="2600">
                <a:solidFill>
                  <a:srgbClr val="009900"/>
                </a:solidFill>
              </a:rPr>
              <a:t> </a:t>
            </a:r>
            <a:endParaRPr lang="zh-TW" altLang="en-US" sz="2600" b="1">
              <a:solidFill>
                <a:srgbClr val="009900"/>
              </a:solidFill>
            </a:endParaRPr>
          </a:p>
          <a:p>
            <a:pPr marL="536575" indent="-536575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9900"/>
                </a:solidFill>
              </a:rPr>
              <a:t>若有人在基督裏，他就是新造的人，舊事已過，都變成   </a:t>
            </a:r>
            <a:r>
              <a:rPr lang="zh-TW" altLang="en-US" sz="2600" b="1">
                <a:solidFill>
                  <a:srgbClr val="D60093"/>
                </a:solidFill>
              </a:rPr>
              <a:t>新的了</a:t>
            </a:r>
            <a:r>
              <a:rPr lang="zh-TW" altLang="en-US" sz="2600" b="1">
                <a:solidFill>
                  <a:srgbClr val="009900"/>
                </a:solidFill>
              </a:rPr>
              <a:t>。</a:t>
            </a:r>
            <a:r>
              <a:rPr lang="en-US" altLang="zh-TW" sz="2600" b="1">
                <a:solidFill>
                  <a:srgbClr val="009900"/>
                </a:solidFill>
              </a:rPr>
              <a:t>(</a:t>
            </a:r>
            <a:r>
              <a:rPr lang="zh-TW" altLang="en-US" sz="2600" b="1">
                <a:solidFill>
                  <a:srgbClr val="009900"/>
                </a:solidFill>
              </a:rPr>
              <a:t>林後 </a:t>
            </a:r>
            <a:r>
              <a:rPr lang="en-US" altLang="zh-TW" sz="2600" b="1">
                <a:solidFill>
                  <a:srgbClr val="009900"/>
                </a:solidFill>
              </a:rPr>
              <a:t>5:17)</a:t>
            </a:r>
            <a:endParaRPr lang="zh-TW" altLang="zh-HK" sz="26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文字方塊 1"/>
          <p:cNvSpPr txBox="1">
            <a:spLocks noChangeArrowheads="1"/>
          </p:cNvSpPr>
          <p:nvPr/>
        </p:nvSpPr>
        <p:spPr bwMode="auto">
          <a:xfrm>
            <a:off x="0" y="188913"/>
            <a:ext cx="9323388" cy="653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600" b="1">
                <a:solidFill>
                  <a:srgbClr val="FF0000"/>
                </a:solidFill>
              </a:rPr>
              <a:t>c.   </a:t>
            </a:r>
            <a:r>
              <a:rPr lang="zh-TW" altLang="en-US" sz="2600" b="1">
                <a:solidFill>
                  <a:srgbClr val="FF0000"/>
                </a:solidFill>
              </a:rPr>
              <a:t>成為後嗣，享有神兒女的尊貴身份：</a:t>
            </a:r>
          </a:p>
          <a:p>
            <a:r>
              <a:rPr lang="zh-TW" altLang="en-US" sz="2600" b="1"/>
              <a:t>凡接待他的，就是信他名的人，他就賜他們權柄</a:t>
            </a:r>
            <a:r>
              <a:rPr lang="zh-TW" altLang="en-US" sz="2600" b="1">
                <a:solidFill>
                  <a:srgbClr val="D60093"/>
                </a:solidFill>
              </a:rPr>
              <a:t>作神的兒女</a:t>
            </a:r>
            <a:r>
              <a:rPr lang="zh-TW" altLang="en-US" sz="2600" b="1"/>
              <a:t>。</a:t>
            </a:r>
            <a:r>
              <a:rPr lang="en-US" altLang="zh-TW" sz="2600" b="1"/>
              <a:t>(</a:t>
            </a:r>
            <a:r>
              <a:rPr lang="zh-TW" altLang="en-US" sz="2600" b="1"/>
              <a:t>約</a:t>
            </a:r>
            <a:r>
              <a:rPr lang="en-US" altLang="zh-TW" sz="2600" b="1"/>
              <a:t>1:12)</a:t>
            </a:r>
            <a:r>
              <a:rPr lang="en-US" altLang="zh-TW" sz="2600"/>
              <a:t> </a:t>
            </a:r>
          </a:p>
          <a:p>
            <a:endParaRPr lang="en-US" altLang="zh-TW" sz="2600"/>
          </a:p>
          <a:p>
            <a:r>
              <a:rPr lang="en-US" altLang="zh-TW" sz="2600" b="1">
                <a:solidFill>
                  <a:srgbClr val="FF0000"/>
                </a:solidFill>
              </a:rPr>
              <a:t>d.   </a:t>
            </a:r>
            <a:r>
              <a:rPr lang="zh-TW" altLang="en-US" sz="2600" b="1">
                <a:solidFill>
                  <a:srgbClr val="FF0000"/>
                </a:solidFill>
              </a:rPr>
              <a:t>有聖靈內住，同走天路：</a:t>
            </a:r>
          </a:p>
          <a:p>
            <a:r>
              <a:rPr lang="zh-TW" altLang="en-US" sz="2600" b="1"/>
              <a:t>祂又用印印了我們，並</a:t>
            </a:r>
            <a:r>
              <a:rPr lang="zh-TW" altLang="en-US" sz="2600" b="1">
                <a:solidFill>
                  <a:srgbClr val="D60093"/>
                </a:solidFill>
              </a:rPr>
              <a:t>賜聖靈</a:t>
            </a:r>
            <a:r>
              <a:rPr lang="zh-TW" altLang="en-US" sz="2600" b="1"/>
              <a:t>在我們心裏作憑據。</a:t>
            </a:r>
            <a:r>
              <a:rPr lang="en-US" altLang="zh-TW" sz="2600" b="1"/>
              <a:t>(</a:t>
            </a:r>
            <a:r>
              <a:rPr lang="zh-TW" altLang="en-US" sz="2600" b="1"/>
              <a:t>林後 </a:t>
            </a:r>
            <a:r>
              <a:rPr lang="en-US" altLang="zh-TW" sz="2600" b="1"/>
              <a:t>1:22)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聖靈要</a:t>
            </a:r>
            <a:r>
              <a:rPr lang="zh-TW" altLang="en-US" sz="2600" b="1">
                <a:solidFill>
                  <a:srgbClr val="0000FF"/>
                </a:solidFill>
              </a:rPr>
              <a:t>叫信徒明白真理；代禱、勸告、安慰、督責和差遣等。</a:t>
            </a:r>
          </a:p>
          <a:p>
            <a:endParaRPr lang="en-US" altLang="zh-TW" sz="2600" b="1">
              <a:solidFill>
                <a:srgbClr val="FF0000"/>
              </a:solidFill>
            </a:endParaRPr>
          </a:p>
          <a:p>
            <a:r>
              <a:rPr lang="en-US" altLang="zh-TW" sz="2600" b="1">
                <a:solidFill>
                  <a:srgbClr val="FF0000"/>
                </a:solidFill>
              </a:rPr>
              <a:t>e.   </a:t>
            </a:r>
            <a:r>
              <a:rPr lang="zh-TW" altLang="en-US" sz="2600" b="1">
                <a:solidFill>
                  <a:srgbClr val="FF0000"/>
                </a:solidFill>
              </a:rPr>
              <a:t>一生眷佑：</a:t>
            </a:r>
            <a:endParaRPr lang="en-US" altLang="zh-TW" sz="2600" b="1">
              <a:solidFill>
                <a:srgbClr val="FF0000"/>
              </a:solidFill>
            </a:endParaRPr>
          </a:p>
          <a:p>
            <a:r>
              <a:rPr lang="zh-TW" altLang="en-US" sz="2600" b="1">
                <a:sym typeface="Symbol" pitchFamily="18" charset="2"/>
              </a:rPr>
              <a:t>   </a:t>
            </a:r>
            <a:r>
              <a:rPr lang="zh-TW" altLang="en-US" sz="2600" b="1"/>
              <a:t>耶穌說：「我來了，是要叫人得生命，並且得的更豐盛 。」 </a:t>
            </a:r>
            <a:r>
              <a:rPr lang="en-US" altLang="zh-TW" sz="2600" b="1"/>
              <a:t>(</a:t>
            </a:r>
            <a:r>
              <a:rPr lang="zh-TW" altLang="en-US" sz="2600" b="1"/>
              <a:t>約</a:t>
            </a:r>
            <a:r>
              <a:rPr lang="en-US" altLang="zh-TW" sz="2600" b="1"/>
              <a:t>10:10)</a:t>
            </a:r>
          </a:p>
          <a:p>
            <a:r>
              <a:rPr lang="zh-TW" altLang="en-US" sz="2600" b="1">
                <a:sym typeface="Symbol" pitchFamily="18" charset="2"/>
              </a:rPr>
              <a:t>   </a:t>
            </a:r>
            <a:r>
              <a:rPr lang="zh-TW" altLang="en-US" sz="2600" b="1"/>
              <a:t>萬事都互相效力，叫愛神的人得益處。（羅</a:t>
            </a:r>
            <a:r>
              <a:rPr lang="en-US" altLang="zh-TW" sz="2600" b="1"/>
              <a:t>8:28</a:t>
            </a:r>
            <a:r>
              <a:rPr lang="zh-TW" altLang="en-US" sz="2600" b="1"/>
              <a:t>）</a:t>
            </a:r>
          </a:p>
          <a:p>
            <a:endParaRPr lang="zh-TW" altLang="en-US" sz="2600" b="1"/>
          </a:p>
          <a:p>
            <a:endParaRPr lang="zh-TW" altLang="en-US" sz="2600" b="1"/>
          </a:p>
          <a:p>
            <a:r>
              <a:rPr lang="zh-TW" altLang="en-US" sz="2800" b="1">
                <a:solidFill>
                  <a:srgbClr val="009900"/>
                </a:solidFill>
              </a:rPr>
              <a:t>救恩是無價的珍寶，是用神子的命重價換來的！</a:t>
            </a:r>
          </a:p>
          <a:p>
            <a:endParaRPr lang="en-US" altLang="zh-TW" sz="28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8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8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8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800" b="1">
                <a:solidFill>
                  <a:srgbClr val="009900"/>
                </a:solidFill>
              </a:rPr>
              <a:t>信什麼？</a:t>
            </a:r>
            <a:endParaRPr lang="zh-TW" altLang="en-US" sz="28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893175" cy="509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sz="2800" b="1">
                <a:solidFill>
                  <a:srgbClr val="009900"/>
                </a:solidFill>
              </a:rPr>
              <a:t>4   </a:t>
            </a:r>
            <a:r>
              <a:rPr lang="zh-TW" altLang="en-GB" sz="2800" b="1">
                <a:solidFill>
                  <a:srgbClr val="009900"/>
                </a:solidFill>
              </a:rPr>
              <a:t>信徒在世生活 </a:t>
            </a:r>
            <a:r>
              <a:rPr lang="en-GB" altLang="zh-TW" sz="2800" b="1">
                <a:solidFill>
                  <a:srgbClr val="009900"/>
                </a:solidFill>
              </a:rPr>
              <a:t>– </a:t>
            </a:r>
            <a:r>
              <a:rPr lang="zh-TW" altLang="en-GB" sz="2000" b="1">
                <a:solidFill>
                  <a:srgbClr val="009900"/>
                </a:solidFill>
              </a:rPr>
              <a:t>我們可以信神，又愛世界，追逐世上美善偶像？</a:t>
            </a:r>
          </a:p>
          <a:p>
            <a:endParaRPr lang="zh-TW" altLang="en-GB" sz="2000" b="1">
              <a:solidFill>
                <a:srgbClr val="009900"/>
              </a:solidFill>
            </a:endParaRPr>
          </a:p>
          <a:p>
            <a:r>
              <a:rPr lang="zh-TW" altLang="en-GB" sz="2800" b="1">
                <a:solidFill>
                  <a:srgbClr val="0000FF"/>
                </a:solidFill>
              </a:rPr>
              <a:t>可</a:t>
            </a:r>
            <a:r>
              <a:rPr lang="en-US" altLang="zh-TW" sz="2800" b="1">
                <a:solidFill>
                  <a:srgbClr val="0000FF"/>
                </a:solidFill>
              </a:rPr>
              <a:t>11:24   </a:t>
            </a:r>
            <a:r>
              <a:rPr lang="zh-TW" altLang="en-GB" sz="2800" b="1">
                <a:solidFill>
                  <a:srgbClr val="0000FF"/>
                </a:solidFill>
              </a:rPr>
              <a:t>所以我告訴你們，凡你們禱告祈求的，無論是甚麼，只要</a:t>
            </a:r>
            <a:r>
              <a:rPr lang="zh-TW" altLang="en-GB" sz="2800" b="1">
                <a:solidFill>
                  <a:srgbClr val="FF0000"/>
                </a:solidFill>
              </a:rPr>
              <a:t>信</a:t>
            </a:r>
            <a:r>
              <a:rPr lang="zh-TW" altLang="en-GB" sz="2800" b="1">
                <a:solidFill>
                  <a:srgbClr val="0000FF"/>
                </a:solidFill>
              </a:rPr>
              <a:t>是得著的，就必得著。</a:t>
            </a:r>
          </a:p>
          <a:p>
            <a:endParaRPr lang="zh-TW" altLang="en-GB" sz="2800" b="1">
              <a:solidFill>
                <a:srgbClr val="0000FF"/>
              </a:solidFill>
            </a:endParaRPr>
          </a:p>
          <a:p>
            <a:r>
              <a:rPr lang="zh-TW" altLang="en-US" sz="2800" b="1"/>
              <a:t>信神必醫好我，給我高職、淑眷、子女有成、中獎</a:t>
            </a:r>
            <a:r>
              <a:rPr lang="en-US" altLang="zh-TW" sz="2800" b="1"/>
              <a:t>…</a:t>
            </a:r>
            <a:r>
              <a:rPr lang="zh-TW" altLang="en-US" sz="2800" b="1"/>
              <a:t>？</a:t>
            </a:r>
          </a:p>
          <a:p>
            <a:endParaRPr lang="zh-TW" altLang="en-US" sz="2800" b="1">
              <a:solidFill>
                <a:srgbClr val="FF0000"/>
              </a:solidFill>
            </a:endParaRPr>
          </a:p>
          <a:p>
            <a:endParaRPr lang="zh-TW" altLang="en-GB" sz="2800" b="1">
              <a:solidFill>
                <a:srgbClr val="FF0000"/>
              </a:solidFill>
            </a:endParaRPr>
          </a:p>
          <a:p>
            <a:r>
              <a:rPr lang="zh-TW" altLang="en-GB" sz="2800" b="1">
                <a:solidFill>
                  <a:srgbClr val="FF0000"/>
                </a:solidFill>
              </a:rPr>
              <a:t>你在求什麼？</a:t>
            </a:r>
            <a:r>
              <a:rPr lang="zh-TW" altLang="en-US" sz="2800" b="1">
                <a:solidFill>
                  <a:srgbClr val="FF0000"/>
                </a:solidFill>
              </a:rPr>
              <a:t>憑什麼</a:t>
            </a:r>
            <a:r>
              <a:rPr lang="zh-TW" altLang="en-GB" sz="2800" b="1">
                <a:solidFill>
                  <a:srgbClr val="FF0000"/>
                </a:solidFill>
              </a:rPr>
              <a:t>信神會俯允所求</a:t>
            </a:r>
            <a:r>
              <a:rPr lang="zh-TW" altLang="en-US" sz="2800" b="1">
                <a:solidFill>
                  <a:srgbClr val="FF0000"/>
                </a:solidFill>
              </a:rPr>
              <a:t>？神有應許嗎？</a:t>
            </a:r>
            <a:endParaRPr lang="zh-TW" altLang="en-GB" sz="2800" b="1">
              <a:solidFill>
                <a:srgbClr val="FF0000"/>
              </a:solidFill>
            </a:endParaRPr>
          </a:p>
          <a:p>
            <a:r>
              <a:rPr lang="zh-TW" altLang="en-GB" sz="2800" b="1">
                <a:solidFill>
                  <a:srgbClr val="FF0000"/>
                </a:solidFill>
              </a:rPr>
              <a:t>  </a:t>
            </a:r>
          </a:p>
          <a:p>
            <a:r>
              <a:rPr lang="zh-TW" altLang="en-GB" sz="2800" b="1">
                <a:solidFill>
                  <a:srgbClr val="0000FF"/>
                </a:solidFill>
              </a:rPr>
              <a:t>雅</a:t>
            </a:r>
            <a:r>
              <a:rPr lang="en-US" altLang="zh-TW" sz="2800" b="1">
                <a:solidFill>
                  <a:srgbClr val="0000FF"/>
                </a:solidFill>
              </a:rPr>
              <a:t>4:3      </a:t>
            </a:r>
            <a:r>
              <a:rPr lang="zh-TW" altLang="en-GB" sz="2800" b="1">
                <a:solidFill>
                  <a:srgbClr val="0000FF"/>
                </a:solidFill>
              </a:rPr>
              <a:t>你們求也得不著，是因為你們</a:t>
            </a:r>
            <a:r>
              <a:rPr lang="zh-TW" altLang="en-GB" sz="2800" b="1">
                <a:solidFill>
                  <a:srgbClr val="FF0000"/>
                </a:solidFill>
              </a:rPr>
              <a:t>妄求</a:t>
            </a:r>
            <a:r>
              <a:rPr lang="en-GB" altLang="zh-TW" sz="2800" b="1">
                <a:solidFill>
                  <a:srgbClr val="0000FF"/>
                </a:solidFill>
              </a:rPr>
              <a:t>…</a:t>
            </a:r>
            <a:r>
              <a:rPr lang="zh-TW" altLang="en-GB" sz="2800" b="1">
                <a:solidFill>
                  <a:srgbClr val="0000FF"/>
                </a:solidFill>
              </a:rPr>
              <a:t>。</a:t>
            </a:r>
          </a:p>
          <a:p>
            <a:endParaRPr lang="en-US" altLang="zh-TW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938"/>
            <a:ext cx="8893175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600" b="1">
                <a:solidFill>
                  <a:srgbClr val="0000FF"/>
                </a:solidFill>
              </a:rPr>
              <a:t>約一</a:t>
            </a:r>
            <a:r>
              <a:rPr lang="en-US" altLang="zh-TW" sz="2600" b="1">
                <a:solidFill>
                  <a:srgbClr val="0000FF"/>
                </a:solidFill>
              </a:rPr>
              <a:t>2:15-17      </a:t>
            </a:r>
            <a:r>
              <a:rPr lang="zh-TW" altLang="en-GB" sz="2600" b="1">
                <a:solidFill>
                  <a:srgbClr val="0000FF"/>
                </a:solidFill>
              </a:rPr>
              <a:t>不要愛世界，和世界上的事。人若愛世界，愛父的心就不在他裡面了。因為凡世界上的事，就像肉體的情慾，眼目的情慾，並今生的驕傲，都不是從父來的，乃是從世界來的。這世界和其上的情慾，都要過去（取不到、留不住），惟獨遵行神旨意的，是永遠常存。</a:t>
            </a:r>
          </a:p>
          <a:p>
            <a:endParaRPr lang="zh-TW" altLang="en-US" sz="2600" b="1">
              <a:solidFill>
                <a:srgbClr val="D60093"/>
              </a:solidFill>
            </a:endParaRPr>
          </a:p>
          <a:p>
            <a:r>
              <a:rPr lang="zh-TW" altLang="en-US" sz="2600" b="1">
                <a:solidFill>
                  <a:srgbClr val="D60093"/>
                </a:solidFill>
              </a:rPr>
              <a:t>傳</a:t>
            </a:r>
            <a:r>
              <a:rPr lang="en-US" altLang="zh-TW" sz="2600" b="1">
                <a:solidFill>
                  <a:srgbClr val="D60093"/>
                </a:solidFill>
              </a:rPr>
              <a:t>2</a:t>
            </a:r>
            <a:r>
              <a:rPr lang="zh-TW" altLang="en-US" sz="2600" b="1">
                <a:solidFill>
                  <a:srgbClr val="D60093"/>
                </a:solidFill>
              </a:rPr>
              <a:t>：</a:t>
            </a:r>
            <a:r>
              <a:rPr lang="en-US" altLang="zh-TW" sz="2600" b="1">
                <a:solidFill>
                  <a:srgbClr val="D60093"/>
                </a:solidFill>
              </a:rPr>
              <a:t>10-11       </a:t>
            </a:r>
            <a:r>
              <a:rPr lang="zh-TW" altLang="en-US" sz="2600" b="1">
                <a:solidFill>
                  <a:srgbClr val="D60093"/>
                </a:solidFill>
              </a:rPr>
              <a:t>所羅門王說：「凡我眼所求的，我沒有留下不給它的；我心所樂的，我沒有禁止不享受的</a:t>
            </a:r>
            <a:r>
              <a:rPr lang="en-US" altLang="zh-TW" sz="2600" b="1">
                <a:solidFill>
                  <a:srgbClr val="D60093"/>
                </a:solidFill>
              </a:rPr>
              <a:t>…</a:t>
            </a:r>
            <a:r>
              <a:rPr lang="zh-TW" altLang="en-US" sz="2600" b="1">
                <a:solidFill>
                  <a:srgbClr val="D60093"/>
                </a:solidFill>
              </a:rPr>
              <a:t>。後來，我察看我手所經營的一切事，和我勞碌所成的功；誰知都是虛空，都是捕風，在日光之下毫無益處。」</a:t>
            </a:r>
          </a:p>
          <a:p>
            <a:endParaRPr lang="zh-TW" altLang="en-GB" sz="2600" b="1">
              <a:solidFill>
                <a:srgbClr val="0000FF"/>
              </a:solidFill>
            </a:endParaRPr>
          </a:p>
          <a:p>
            <a:r>
              <a:rPr lang="zh-TW" altLang="en-GB" sz="2600" b="1">
                <a:solidFill>
                  <a:srgbClr val="0000FF"/>
                </a:solidFill>
              </a:rPr>
              <a:t>彼前</a:t>
            </a:r>
            <a:r>
              <a:rPr lang="en-US" altLang="zh-TW" sz="2600" b="1">
                <a:solidFill>
                  <a:srgbClr val="0000FF"/>
                </a:solidFill>
              </a:rPr>
              <a:t>2:11           </a:t>
            </a:r>
            <a:r>
              <a:rPr lang="zh-TW" altLang="en-GB" sz="2600" b="1">
                <a:solidFill>
                  <a:srgbClr val="0000FF"/>
                </a:solidFill>
              </a:rPr>
              <a:t>親愛的弟兄阿，你們是客旅，是寄居的，我勸你們要禁戒肉體的私慾，這私慾是與靈魂爭戰的。</a:t>
            </a:r>
          </a:p>
          <a:p>
            <a:r>
              <a:rPr lang="zh-TW" altLang="en-GB" sz="2600" b="1">
                <a:solidFill>
                  <a:srgbClr val="D60093"/>
                </a:solidFill>
              </a:rPr>
              <a:t>約一</a:t>
            </a:r>
            <a:r>
              <a:rPr lang="en-US" altLang="zh-TW" sz="2600" b="1">
                <a:solidFill>
                  <a:srgbClr val="D60093"/>
                </a:solidFill>
              </a:rPr>
              <a:t>2:15           </a:t>
            </a:r>
            <a:r>
              <a:rPr lang="zh-TW" altLang="en-GB" sz="2600" b="1">
                <a:solidFill>
                  <a:srgbClr val="D60093"/>
                </a:solidFill>
              </a:rPr>
              <a:t>不要愛世界，和世界上的事。人若愛世界，愛父的心就不在他裡面了。</a:t>
            </a:r>
            <a:r>
              <a:rPr lang="en-GB" altLang="zh-TW" sz="2600" b="1">
                <a:solidFill>
                  <a:srgbClr val="D60093"/>
                </a:solidFill>
              </a:rPr>
              <a:t>(</a:t>
            </a:r>
            <a:r>
              <a:rPr lang="zh-TW" altLang="en-GB" sz="2600" b="1">
                <a:solidFill>
                  <a:srgbClr val="D60093"/>
                </a:solidFill>
              </a:rPr>
              <a:t>不返教會、犯罪</a:t>
            </a:r>
            <a:r>
              <a:rPr lang="en-GB" altLang="zh-TW" sz="2600" b="1">
                <a:solidFill>
                  <a:srgbClr val="D60093"/>
                </a:solidFill>
              </a:rPr>
              <a:t>…)</a:t>
            </a:r>
          </a:p>
          <a:p>
            <a:r>
              <a:rPr lang="zh-TW" altLang="en-GB" sz="2600" b="1">
                <a:solidFill>
                  <a:srgbClr val="0000FF"/>
                </a:solidFill>
              </a:rPr>
              <a:t>太</a:t>
            </a:r>
            <a:r>
              <a:rPr lang="en-US" altLang="zh-TW" sz="2600" b="1">
                <a:solidFill>
                  <a:srgbClr val="0000FF"/>
                </a:solidFill>
              </a:rPr>
              <a:t>16:26            </a:t>
            </a:r>
            <a:r>
              <a:rPr lang="zh-TW" altLang="en-GB" sz="2600" b="1">
                <a:solidFill>
                  <a:srgbClr val="0000FF"/>
                </a:solidFill>
              </a:rPr>
              <a:t>人若賺得全世界，賠上自己的生命，有甚麼益處呢，人還能拿甚麼換生命呢。</a:t>
            </a:r>
            <a:endParaRPr lang="en-US" altLang="zh-TW" sz="26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4054475"/>
          </a:xfrm>
        </p:spPr>
        <p:txBody>
          <a:bodyPr/>
          <a:lstStyle/>
          <a:p>
            <a:pPr marL="449263" indent="-449263">
              <a:buFontTx/>
              <a:buNone/>
            </a:pPr>
            <a:r>
              <a:rPr kumimoji="1" lang="zh-TW" altLang="en-GB" sz="2800" b="1" smtClean="0">
                <a:ea typeface="新細明體" charset="-120"/>
                <a:sym typeface="Symbol" pitchFamily="18" charset="2"/>
              </a:rPr>
              <a:t>   </a:t>
            </a:r>
            <a:r>
              <a:rPr kumimoji="1" lang="zh-TW" altLang="en-GB" sz="2800" b="1" smtClean="0">
                <a:ea typeface="新細明體" charset="-120"/>
              </a:rPr>
              <a:t>鄭裕彤，</a:t>
            </a:r>
            <a:r>
              <a:rPr kumimoji="1" lang="zh-TW" altLang="en-US" sz="2800" b="1" smtClean="0">
                <a:ea typeface="新細明體" charset="-120"/>
              </a:rPr>
              <a:t>新世界發展創辦人。福布斯雜誌公布他是</a:t>
            </a:r>
            <a:r>
              <a:rPr kumimoji="1" lang="en-US" altLang="zh-TW" sz="2800" b="1" smtClean="0">
                <a:ea typeface="新細明體" charset="-120"/>
              </a:rPr>
              <a:t>2016</a:t>
            </a:r>
            <a:r>
              <a:rPr kumimoji="1" lang="zh-TW" altLang="en-US" sz="2800" b="1" smtClean="0">
                <a:ea typeface="新細明體" charset="-120"/>
              </a:rPr>
              <a:t>年香港第三大富豪，於</a:t>
            </a:r>
            <a:r>
              <a:rPr kumimoji="1" lang="en-US" altLang="zh-TW" sz="2800" b="1" smtClean="0">
                <a:ea typeface="新細明體" charset="-120"/>
              </a:rPr>
              <a:t>2012</a:t>
            </a:r>
            <a:r>
              <a:rPr kumimoji="1" lang="zh-TW" altLang="en-US" sz="2800" b="1" smtClean="0">
                <a:ea typeface="新細明體" charset="-120"/>
              </a:rPr>
              <a:t>年</a:t>
            </a:r>
            <a:r>
              <a:rPr kumimoji="1" lang="en-US" altLang="zh-TW" sz="2800" b="1" smtClean="0">
                <a:ea typeface="新細明體" charset="-120"/>
              </a:rPr>
              <a:t>9</a:t>
            </a:r>
            <a:r>
              <a:rPr kumimoji="1" lang="zh-TW" altLang="en-US" sz="2800" b="1" smtClean="0">
                <a:ea typeface="新細明體" charset="-120"/>
              </a:rPr>
              <a:t>月中風入住養和醫院，其後一直昏迷，直至</a:t>
            </a:r>
            <a:r>
              <a:rPr kumimoji="1" lang="en-US" altLang="zh-TW" sz="2800" b="1" smtClean="0">
                <a:ea typeface="新細明體" charset="-120"/>
              </a:rPr>
              <a:t>2016</a:t>
            </a:r>
            <a:r>
              <a:rPr kumimoji="1" lang="zh-TW" altLang="en-US" sz="2800" b="1" smtClean="0">
                <a:ea typeface="新細明體" charset="-120"/>
              </a:rPr>
              <a:t>年</a:t>
            </a:r>
            <a:r>
              <a:rPr kumimoji="1" lang="en-US" altLang="zh-TW" sz="2800" b="1" smtClean="0">
                <a:ea typeface="新細明體" charset="-120"/>
              </a:rPr>
              <a:t>9</a:t>
            </a:r>
            <a:r>
              <a:rPr kumimoji="1" lang="zh-TW" altLang="en-US" sz="2800" b="1" smtClean="0">
                <a:ea typeface="新細明體" charset="-120"/>
              </a:rPr>
              <a:t>月</a:t>
            </a:r>
            <a:r>
              <a:rPr kumimoji="1" lang="en-US" altLang="zh-TW" sz="2800" b="1" smtClean="0">
                <a:ea typeface="新細明體" charset="-120"/>
              </a:rPr>
              <a:t>29</a:t>
            </a:r>
            <a:r>
              <a:rPr kumimoji="1" lang="zh-TW" altLang="en-US" sz="2800" b="1" smtClean="0">
                <a:ea typeface="新細明體" charset="-120"/>
              </a:rPr>
              <a:t>日晚上在家中辭世。</a:t>
            </a:r>
          </a:p>
          <a:p>
            <a:pPr marL="449263" indent="-449263">
              <a:buFontTx/>
              <a:buNone/>
            </a:pPr>
            <a:r>
              <a:rPr kumimoji="1" lang="zh-TW" altLang="en-US" sz="2800" b="1" smtClean="0">
                <a:ea typeface="新細明體" charset="-120"/>
                <a:sym typeface="Symbol" pitchFamily="18" charset="2"/>
              </a:rPr>
              <a:t>   </a:t>
            </a:r>
            <a:r>
              <a:rPr kumimoji="1" lang="zh-TW" altLang="en-US" sz="2800" b="1" smtClean="0">
                <a:ea typeface="新細明體" charset="-120"/>
              </a:rPr>
              <a:t>劉鑾雄，人稱「股壇狙擊手」，叱咤股壇，並與多位女藝人傳出緋聞，今天重病纏身。</a:t>
            </a:r>
          </a:p>
          <a:p>
            <a:pPr marL="449263" indent="-449263">
              <a:buFontTx/>
              <a:buNone/>
            </a:pPr>
            <a:endParaRPr kumimoji="1" lang="zh-TW" altLang="en-US" sz="2800" b="1" smtClean="0">
              <a:solidFill>
                <a:srgbClr val="FF0000"/>
              </a:solidFill>
              <a:ea typeface="新細明體" charset="-120"/>
            </a:endParaRPr>
          </a:p>
          <a:p>
            <a:pPr marL="449263" indent="-449263">
              <a:buFontTx/>
              <a:buNone/>
            </a:pPr>
            <a:r>
              <a:rPr kumimoji="1" lang="zh-TW" altLang="en-US" sz="2800" b="1" smtClean="0">
                <a:solidFill>
                  <a:srgbClr val="FF0000"/>
                </a:solidFill>
                <a:ea typeface="新細明體" charset="-120"/>
              </a:rPr>
              <a:t>人可賺得和擁有世界嗎？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4"/>
          <p:cNvSpPr txBox="1">
            <a:spLocks noChangeArrowheads="1"/>
          </p:cNvSpPr>
          <p:nvPr/>
        </p:nvSpPr>
        <p:spPr bwMode="auto">
          <a:xfrm>
            <a:off x="288925" y="138113"/>
            <a:ext cx="871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9900"/>
                </a:solidFill>
              </a:rPr>
              <a:t>前</a:t>
            </a:r>
            <a:r>
              <a:rPr lang="zh-TW" altLang="en-US" sz="2800" b="1">
                <a:solidFill>
                  <a:srgbClr val="009900"/>
                </a:solidFill>
              </a:rPr>
              <a:t>言：信、望、愛</a:t>
            </a:r>
            <a:r>
              <a:rPr lang="zh-TW" altLang="en-US" sz="2800"/>
              <a:t> </a:t>
            </a: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zh-TW" altLang="en-US" sz="2800" b="1">
                <a:solidFill>
                  <a:srgbClr val="0000FF"/>
                </a:solidFill>
              </a:rPr>
              <a:t>哥林多前書十三章十三節說，「如今常存的有信，有望，有愛，這三樣，其中最大的是愛」。</a:t>
            </a:r>
          </a:p>
          <a:p>
            <a:pPr algn="just">
              <a:lnSpc>
                <a:spcPct val="110000"/>
              </a:lnSpc>
            </a:pPr>
            <a:endParaRPr lang="zh-TW" altLang="en-US" sz="2800" b="1">
              <a:solidFill>
                <a:srgbClr val="0000FF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zh-TW" altLang="en-US" sz="2800" b="1">
                <a:solidFill>
                  <a:srgbClr val="0000FF"/>
                </a:solidFill>
              </a:rPr>
              <a:t>究竟什麼是信、望和愛？為什麼其中最大的是愛？三者有何關聯呢？</a:t>
            </a:r>
            <a:r>
              <a:rPr lang="zh-TW" altLang="en-US" sz="2800" b="1"/>
              <a:t>分兩次。</a:t>
            </a:r>
            <a:endParaRPr lang="en-US" altLang="zh-TW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115888"/>
            <a:ext cx="8893175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700" b="1">
                <a:solidFill>
                  <a:srgbClr val="009900"/>
                </a:solidFill>
              </a:rPr>
              <a:t>要生活，總要籌算和付出努力</a:t>
            </a:r>
          </a:p>
          <a:p>
            <a:r>
              <a:rPr lang="zh-TW" altLang="en-GB" sz="2700" b="1"/>
              <a:t>太</a:t>
            </a:r>
            <a:r>
              <a:rPr lang="en-US" altLang="zh-TW" sz="2700" b="1"/>
              <a:t>6:25-34      </a:t>
            </a:r>
            <a:r>
              <a:rPr lang="zh-TW" altLang="en-GB" sz="2700" b="1"/>
              <a:t>所以我告訴你們，不要為生命憂慮，吃甚麼，喝甚麼，為身體憂慮穿甚麼</a:t>
            </a:r>
            <a:r>
              <a:rPr lang="en-GB" altLang="zh-TW" sz="2700" b="1"/>
              <a:t>…</a:t>
            </a:r>
            <a:r>
              <a:rPr lang="zh-TW" altLang="en-GB" sz="2700" b="1"/>
              <a:t>。</a:t>
            </a:r>
          </a:p>
          <a:p>
            <a:endParaRPr lang="zh-TW" altLang="en-GB" sz="2700" b="1"/>
          </a:p>
          <a:p>
            <a:r>
              <a:rPr lang="zh-TW" altLang="en-GB" sz="2700" b="1"/>
              <a:t>你們</a:t>
            </a:r>
            <a:r>
              <a:rPr lang="zh-TW" altLang="en-GB" sz="2700" b="1">
                <a:solidFill>
                  <a:srgbClr val="0000FF"/>
                </a:solidFill>
              </a:rPr>
              <a:t>那一個能</a:t>
            </a:r>
            <a:r>
              <a:rPr lang="zh-TW" altLang="en-GB" sz="2700" b="1"/>
              <a:t>用思慮，</a:t>
            </a:r>
            <a:r>
              <a:rPr lang="zh-TW" altLang="en-GB" sz="2700" b="1">
                <a:solidFill>
                  <a:srgbClr val="0000FF"/>
                </a:solidFill>
              </a:rPr>
              <a:t>使壽數</a:t>
            </a:r>
            <a:r>
              <a:rPr lang="zh-TW" altLang="en-GB" sz="2700" b="1"/>
              <a:t>多加一刻呢。</a:t>
            </a:r>
          </a:p>
          <a:p>
            <a:endParaRPr lang="zh-TW" altLang="en-GB" sz="2700" b="1"/>
          </a:p>
          <a:p>
            <a:r>
              <a:rPr lang="zh-TW" altLang="en-GB" sz="2700" b="1"/>
              <a:t>你們這小信的人哪，野地裡的草，今天還在，明天就丟在爐裡，神還給他這樣的妝飾，</a:t>
            </a:r>
            <a:r>
              <a:rPr lang="zh-TW" altLang="en-GB" sz="2700" b="1">
                <a:solidFill>
                  <a:srgbClr val="0000FF"/>
                </a:solidFill>
              </a:rPr>
              <a:t>何況你們呢</a:t>
            </a:r>
            <a:r>
              <a:rPr lang="zh-TW" altLang="en-GB" sz="2700" b="1"/>
              <a:t>。所以不要憂慮，說：吃甚麼，喝甚麼，穿甚麼。這都是外邦人所求的，你們需用的這一切東西，</a:t>
            </a:r>
            <a:r>
              <a:rPr lang="zh-TW" altLang="en-GB" sz="2700" b="1">
                <a:solidFill>
                  <a:srgbClr val="0000FF"/>
                </a:solidFill>
              </a:rPr>
              <a:t>你們的天父是知道的</a:t>
            </a:r>
            <a:r>
              <a:rPr lang="zh-TW" altLang="en-GB" sz="2700" b="1"/>
              <a:t>。</a:t>
            </a:r>
          </a:p>
          <a:p>
            <a:endParaRPr lang="zh-TW" altLang="en-GB" sz="2700" b="1"/>
          </a:p>
          <a:p>
            <a:r>
              <a:rPr lang="zh-TW" altLang="en-GB" sz="2700" b="1"/>
              <a:t>你們要</a:t>
            </a:r>
            <a:r>
              <a:rPr lang="zh-TW" altLang="en-GB" sz="2700" b="1">
                <a:solidFill>
                  <a:srgbClr val="0000FF"/>
                </a:solidFill>
              </a:rPr>
              <a:t>先求他的國和他的義</a:t>
            </a:r>
            <a:r>
              <a:rPr lang="zh-TW" altLang="en-GB" sz="2700" b="1"/>
              <a:t>，這些東西都要加給你們了。所以不要為明天憂慮，因為明天自有明天的憂慮，</a:t>
            </a:r>
            <a:r>
              <a:rPr lang="zh-TW" altLang="en-GB" sz="2700" b="1">
                <a:solidFill>
                  <a:srgbClr val="0000FF"/>
                </a:solidFill>
              </a:rPr>
              <a:t>一天的難處一天當就夠了</a:t>
            </a:r>
            <a:r>
              <a:rPr lang="zh-TW" altLang="en-GB" sz="2700" b="1"/>
              <a:t>。</a:t>
            </a:r>
            <a:endParaRPr lang="en-US" altLang="zh-TW" sz="27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115888"/>
            <a:ext cx="8893175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700" b="1">
                <a:solidFill>
                  <a:srgbClr val="0000FF"/>
                </a:solidFill>
              </a:rPr>
              <a:t>羅</a:t>
            </a:r>
            <a:r>
              <a:rPr lang="en-US" altLang="zh-TW" sz="2700" b="1">
                <a:solidFill>
                  <a:srgbClr val="0000FF"/>
                </a:solidFill>
              </a:rPr>
              <a:t>5:8          </a:t>
            </a:r>
            <a:r>
              <a:rPr lang="zh-TW" altLang="en-GB" sz="2700" b="1">
                <a:solidFill>
                  <a:srgbClr val="0000FF"/>
                </a:solidFill>
              </a:rPr>
              <a:t>惟有基督在我們還作罪人的時候為我們死，神的愛就在此向我們顯明了。</a:t>
            </a:r>
          </a:p>
          <a:p>
            <a:endParaRPr lang="zh-TW" altLang="en-GB" sz="2700" b="1">
              <a:solidFill>
                <a:srgbClr val="D60093"/>
              </a:solidFill>
            </a:endParaRPr>
          </a:p>
          <a:p>
            <a:r>
              <a:rPr lang="zh-TW" altLang="en-GB" sz="2700" b="1">
                <a:solidFill>
                  <a:srgbClr val="D60093"/>
                </a:solidFill>
              </a:rPr>
              <a:t>羅</a:t>
            </a:r>
            <a:r>
              <a:rPr lang="en-US" altLang="zh-TW" sz="2700" b="1">
                <a:solidFill>
                  <a:srgbClr val="D60093"/>
                </a:solidFill>
              </a:rPr>
              <a:t>8:32        </a:t>
            </a:r>
            <a:r>
              <a:rPr lang="zh-TW" altLang="en-GB" sz="2700" b="1">
                <a:solidFill>
                  <a:srgbClr val="D60093"/>
                </a:solidFill>
              </a:rPr>
              <a:t>神既不愛惜自己的兒子為我們眾人捨了，豈不也把萬物和他一同白白的賜給我們麼。</a:t>
            </a:r>
          </a:p>
          <a:p>
            <a:endParaRPr lang="zh-TW" altLang="en-GB" sz="2700" b="1">
              <a:solidFill>
                <a:srgbClr val="0000FF"/>
              </a:solidFill>
            </a:endParaRPr>
          </a:p>
          <a:p>
            <a:r>
              <a:rPr lang="zh-TW" altLang="en-GB" sz="2700" b="1">
                <a:solidFill>
                  <a:srgbClr val="0000FF"/>
                </a:solidFill>
              </a:rPr>
              <a:t>路</a:t>
            </a:r>
            <a:r>
              <a:rPr lang="en-US" altLang="zh-TW" sz="2700" b="1">
                <a:solidFill>
                  <a:srgbClr val="0000FF"/>
                </a:solidFill>
              </a:rPr>
              <a:t>12:6-</a:t>
            </a:r>
            <a:r>
              <a:rPr lang="en-GB" altLang="zh-TW" sz="2700" b="1">
                <a:solidFill>
                  <a:srgbClr val="0000FF"/>
                </a:solidFill>
              </a:rPr>
              <a:t>7     </a:t>
            </a:r>
            <a:r>
              <a:rPr lang="zh-TW" altLang="en-GB" sz="2700" b="1">
                <a:solidFill>
                  <a:srgbClr val="0000FF"/>
                </a:solidFill>
              </a:rPr>
              <a:t>五個麻雀，不是賣二分銀子麼，但在神面前，一個也不忘記。就是你們的頭髮也都被數過了，不要懼怕，你們比許多麻雀還貴重。</a:t>
            </a:r>
          </a:p>
          <a:p>
            <a:endParaRPr lang="zh-TW" altLang="en-GB" sz="2700" b="1">
              <a:solidFill>
                <a:srgbClr val="D60093"/>
              </a:solidFill>
            </a:endParaRPr>
          </a:p>
          <a:p>
            <a:r>
              <a:rPr lang="zh-TW" altLang="en-US" sz="2700" b="1">
                <a:solidFill>
                  <a:srgbClr val="D60093"/>
                </a:solidFill>
              </a:rPr>
              <a:t>羅</a:t>
            </a:r>
            <a:r>
              <a:rPr lang="en-US" altLang="zh-TW" sz="2700" b="1">
                <a:solidFill>
                  <a:srgbClr val="D60093"/>
                </a:solidFill>
              </a:rPr>
              <a:t>8:28        </a:t>
            </a:r>
            <a:r>
              <a:rPr lang="zh-TW" altLang="en-US" sz="2700" b="1">
                <a:solidFill>
                  <a:srgbClr val="D60093"/>
                </a:solidFill>
              </a:rPr>
              <a:t>萬事都互相效力，叫愛神的人得益處，就是按他旨意被召的人。</a:t>
            </a:r>
            <a:endParaRPr lang="en-US" altLang="zh-TW" sz="2700" b="1">
              <a:solidFill>
                <a:srgbClr val="D6009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/>
              <a:t>祈禱的最高境界	</a:t>
            </a:r>
            <a:endParaRPr lang="zh-TW" altLang="en-US" sz="3000" b="1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828675"/>
            <a:ext cx="8893175" cy="60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>
                <a:solidFill>
                  <a:srgbClr val="0000FF"/>
                </a:solidFill>
              </a:rPr>
              <a:t>太</a:t>
            </a:r>
            <a:r>
              <a:rPr lang="en-US" altLang="zh-TW" sz="3000" b="1">
                <a:solidFill>
                  <a:srgbClr val="0000FF"/>
                </a:solidFill>
              </a:rPr>
              <a:t>6:7-13    </a:t>
            </a:r>
            <a:r>
              <a:rPr lang="zh-TW" altLang="en-GB" sz="3000" b="1">
                <a:solidFill>
                  <a:srgbClr val="0000FF"/>
                </a:solidFill>
              </a:rPr>
              <a:t>你們禱告，不可像外邦人，用許多重複話，他們以為話多了必蒙垂聽。你們不可效法他們，因為你們沒有祈求以先，你們所需用的，你們的父早已知道了。</a:t>
            </a:r>
          </a:p>
          <a:p>
            <a:endParaRPr lang="zh-TW" altLang="en-GB" sz="3000" b="1">
              <a:solidFill>
                <a:srgbClr val="0000FF"/>
              </a:solidFill>
            </a:endParaRPr>
          </a:p>
          <a:p>
            <a:r>
              <a:rPr lang="en-GB" altLang="zh-TW" sz="3000" b="1"/>
              <a:t>(</a:t>
            </a:r>
            <a:r>
              <a:rPr lang="zh-TW" altLang="en-GB" sz="3000" b="1"/>
              <a:t>你會否與太太談每餐吃什麼？信任和不重要</a:t>
            </a:r>
            <a:r>
              <a:rPr lang="en-GB" altLang="zh-TW" sz="3000" b="1"/>
              <a:t>)</a:t>
            </a:r>
            <a:r>
              <a:rPr lang="en-GB" altLang="zh-TW" sz="3000" b="1">
                <a:solidFill>
                  <a:srgbClr val="FF0000"/>
                </a:solidFill>
              </a:rPr>
              <a:t> </a:t>
            </a:r>
            <a:r>
              <a:rPr lang="zh-TW" altLang="en-GB" sz="3000" b="1">
                <a:solidFill>
                  <a:srgbClr val="FF0000"/>
                </a:solidFill>
              </a:rPr>
              <a:t>所以你們禱告，要這樣說：我們在天上的父，願人都尊你的名為聖。願你的國降臨。願你的旨意行在地上，如同行在天上。</a:t>
            </a:r>
            <a:r>
              <a:rPr lang="zh-TW" altLang="en-GB" sz="3000" b="1">
                <a:solidFill>
                  <a:srgbClr val="009900"/>
                </a:solidFill>
              </a:rPr>
              <a:t>我們日用的飲食，今日賜給我們。免我們的債，如同我們免了人的債。不叫我們遇見試探，救我們脫離兇惡</a:t>
            </a:r>
            <a:r>
              <a:rPr lang="en-GB" altLang="zh-TW" sz="3000" b="1">
                <a:solidFill>
                  <a:srgbClr val="009900"/>
                </a:solidFill>
              </a:rPr>
              <a:t>〔</a:t>
            </a:r>
            <a:r>
              <a:rPr lang="zh-TW" altLang="en-GB" sz="3000" b="1">
                <a:solidFill>
                  <a:srgbClr val="009900"/>
                </a:solidFill>
              </a:rPr>
              <a:t>或作脫離惡者</a:t>
            </a:r>
            <a:r>
              <a:rPr lang="en-GB" altLang="zh-TW" sz="3000" b="1">
                <a:solidFill>
                  <a:srgbClr val="009900"/>
                </a:solidFill>
              </a:rPr>
              <a:t>〕</a:t>
            </a:r>
            <a:r>
              <a:rPr lang="zh-TW" altLang="en-GB" sz="3000" b="1">
                <a:solidFill>
                  <a:srgbClr val="009900"/>
                </a:solidFill>
              </a:rPr>
              <a:t>。</a:t>
            </a:r>
            <a:r>
              <a:rPr lang="zh-TW" altLang="en-GB" sz="3000" b="1">
                <a:solidFill>
                  <a:srgbClr val="D60093"/>
                </a:solidFill>
              </a:rPr>
              <a:t>因為國度，權柄，榮耀，全是你的直到永遠，阿們。</a:t>
            </a:r>
          </a:p>
          <a:p>
            <a:endParaRPr lang="en-US" altLang="zh-TW" sz="3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/>
              <a:t>蒙福之路</a:t>
            </a:r>
            <a:endParaRPr lang="zh-TW" altLang="en-US" sz="3000" b="1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828675"/>
            <a:ext cx="8893175" cy="379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700" b="1">
                <a:solidFill>
                  <a:srgbClr val="0000FF"/>
                </a:solidFill>
              </a:rPr>
              <a:t>詩</a:t>
            </a:r>
            <a:r>
              <a:rPr lang="en-GB" altLang="zh-TW" sz="2700" b="1">
                <a:solidFill>
                  <a:srgbClr val="0000FF"/>
                </a:solidFill>
              </a:rPr>
              <a:t>1:1-3      </a:t>
            </a:r>
            <a:r>
              <a:rPr lang="zh-TW" altLang="en-GB" sz="2700" b="1">
                <a:solidFill>
                  <a:srgbClr val="D60093"/>
                </a:solidFill>
              </a:rPr>
              <a:t>不從惡人的計謀，不站罪人的道路，不坐褻慢人的座位，惟喜愛耶和華的律法，晝夜思想</a:t>
            </a:r>
            <a:r>
              <a:rPr lang="zh-TW" altLang="en-GB" sz="2700" b="1">
                <a:solidFill>
                  <a:srgbClr val="0000FF"/>
                </a:solidFill>
              </a:rPr>
              <a:t>，這人便為有福。</a:t>
            </a:r>
            <a:r>
              <a:rPr lang="en-GB" altLang="zh-TW" sz="2700" b="1">
                <a:solidFill>
                  <a:srgbClr val="0000FF"/>
                </a:solidFill>
              </a:rPr>
              <a:t>(</a:t>
            </a:r>
            <a:r>
              <a:rPr lang="zh-TW" altLang="en-GB" sz="2700" b="1">
                <a:solidFill>
                  <a:srgbClr val="0000FF"/>
                </a:solidFill>
              </a:rPr>
              <a:t>樂於問道行道</a:t>
            </a:r>
            <a:r>
              <a:rPr lang="en-GB" altLang="zh-TW" sz="2700" b="1">
                <a:solidFill>
                  <a:srgbClr val="0000FF"/>
                </a:solidFill>
              </a:rPr>
              <a:t>)  </a:t>
            </a:r>
            <a:r>
              <a:rPr lang="zh-TW" altLang="en-GB" sz="2700" b="1">
                <a:solidFill>
                  <a:srgbClr val="0000FF"/>
                </a:solidFill>
              </a:rPr>
              <a:t>他要像一棵樹栽在溪水旁，按時候結果子，葉子也不枯乾，</a:t>
            </a:r>
            <a:r>
              <a:rPr lang="zh-TW" altLang="en-GB" sz="2700" b="1">
                <a:solidFill>
                  <a:srgbClr val="FF0000"/>
                </a:solidFill>
              </a:rPr>
              <a:t>凡他所作的，盡都順利</a:t>
            </a:r>
            <a:r>
              <a:rPr lang="zh-TW" altLang="en-GB" sz="2700" b="1">
                <a:solidFill>
                  <a:srgbClr val="0000FF"/>
                </a:solidFill>
              </a:rPr>
              <a:t>。</a:t>
            </a:r>
          </a:p>
          <a:p>
            <a:endParaRPr lang="zh-TW" altLang="en-GB" sz="2700" b="1">
              <a:solidFill>
                <a:srgbClr val="0000FF"/>
              </a:solidFill>
            </a:endParaRPr>
          </a:p>
          <a:p>
            <a:r>
              <a:rPr lang="zh-TW" altLang="en-GB" sz="2700" b="1">
                <a:solidFill>
                  <a:srgbClr val="0000FF"/>
                </a:solidFill>
              </a:rPr>
              <a:t>約</a:t>
            </a:r>
            <a:r>
              <a:rPr lang="en-US" altLang="zh-TW" sz="2700" b="1">
                <a:solidFill>
                  <a:srgbClr val="0000FF"/>
                </a:solidFill>
              </a:rPr>
              <a:t>15:1-6    </a:t>
            </a:r>
            <a:r>
              <a:rPr lang="zh-TW" altLang="en-GB" sz="2700" b="1">
                <a:solidFill>
                  <a:srgbClr val="0000FF"/>
                </a:solidFill>
              </a:rPr>
              <a:t>我是真葡萄樹，我父是栽培的人。凡屬我不結果子的枝子，他就剪去，凡結果子的，他就修理乾淨，使枝子結果子更多。</a:t>
            </a:r>
            <a:r>
              <a:rPr lang="en-GB" altLang="zh-TW" sz="2700" b="1">
                <a:solidFill>
                  <a:srgbClr val="0000FF"/>
                </a:solidFill>
              </a:rPr>
              <a:t>……</a:t>
            </a:r>
            <a:r>
              <a:rPr lang="zh-TW" altLang="en-GB" sz="2700" b="1">
                <a:solidFill>
                  <a:srgbClr val="0000FF"/>
                </a:solidFill>
              </a:rPr>
              <a:t>人若不</a:t>
            </a:r>
            <a:r>
              <a:rPr lang="zh-TW" altLang="en-GB" sz="2700" b="1">
                <a:solidFill>
                  <a:srgbClr val="D60093"/>
                </a:solidFill>
              </a:rPr>
              <a:t>常在我裡面</a:t>
            </a:r>
            <a:r>
              <a:rPr lang="zh-TW" altLang="en-GB" sz="2700" b="1">
                <a:solidFill>
                  <a:srgbClr val="0000FF"/>
                </a:solidFill>
              </a:rPr>
              <a:t>，就像枝子丟在外面枯乾，人拾起來，扔在火裡燒了。</a:t>
            </a:r>
            <a:endParaRPr lang="en-US" altLang="zh-TW" sz="27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/>
              <a:t>蒙福之路</a:t>
            </a:r>
            <a:endParaRPr lang="zh-TW" altLang="en-US" sz="3000" b="1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828675"/>
            <a:ext cx="8893175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700" b="1">
                <a:solidFill>
                  <a:srgbClr val="0000FF"/>
                </a:solidFill>
              </a:rPr>
              <a:t>太</a:t>
            </a:r>
            <a:r>
              <a:rPr lang="en-US" altLang="zh-TW" sz="2700" b="1">
                <a:solidFill>
                  <a:srgbClr val="0000FF"/>
                </a:solidFill>
              </a:rPr>
              <a:t>25:14-30    </a:t>
            </a:r>
            <a:r>
              <a:rPr lang="zh-TW" altLang="en-GB" sz="2700" b="1">
                <a:solidFill>
                  <a:srgbClr val="0000FF"/>
                </a:solidFill>
              </a:rPr>
              <a:t>天國又好比一個人要往外國去，就叫了僕人來，把他的家業交給他們。按著各人的才幹，給他們銀子，一個給了五千，一個給了二千，一個給了一千，就往外國去了。那領五千的，隨即拿去做買賣，另外賺了五千。那領二千的，也照樣另賺了二千。但那領一千的，去掘開地，把主人的銀子埋藏了。過了許久，那些僕人的主人來了，和他們算賬。</a:t>
            </a:r>
          </a:p>
          <a:p>
            <a:endParaRPr lang="en-GB" altLang="zh-TW" sz="2700" b="1">
              <a:solidFill>
                <a:srgbClr val="0000FF"/>
              </a:solidFill>
            </a:endParaRPr>
          </a:p>
          <a:p>
            <a:r>
              <a:rPr lang="en-GB" altLang="zh-TW" sz="2700" b="1">
                <a:solidFill>
                  <a:srgbClr val="D60093"/>
                </a:solidFill>
              </a:rPr>
              <a:t>……</a:t>
            </a:r>
            <a:r>
              <a:rPr lang="zh-TW" altLang="en-GB" sz="2700" b="1">
                <a:solidFill>
                  <a:srgbClr val="D60093"/>
                </a:solidFill>
              </a:rPr>
              <a:t>主人說：好，你這又良善又忠心的僕人，你在不多的事上有忠心，我要把許多事派你管理，可以進來享受你主人的快樂。</a:t>
            </a:r>
          </a:p>
          <a:p>
            <a:endParaRPr lang="en-GB" altLang="zh-TW" sz="2700" b="1">
              <a:solidFill>
                <a:srgbClr val="D60093"/>
              </a:solidFill>
            </a:endParaRPr>
          </a:p>
          <a:p>
            <a:r>
              <a:rPr lang="en-GB" altLang="zh-TW" sz="2700" b="1">
                <a:solidFill>
                  <a:srgbClr val="D60093"/>
                </a:solidFill>
              </a:rPr>
              <a:t>……</a:t>
            </a:r>
            <a:r>
              <a:rPr lang="zh-TW" altLang="en-GB" sz="2700" b="1">
                <a:solidFill>
                  <a:srgbClr val="D60093"/>
                </a:solidFill>
              </a:rPr>
              <a:t>把這無用的僕人，丟在外面黑暗裡，在那裡必要哀哭切齒了。</a:t>
            </a:r>
            <a:endParaRPr lang="en-US" altLang="zh-TW" sz="2700" b="1">
              <a:solidFill>
                <a:srgbClr val="D6009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4450"/>
            <a:ext cx="8229600" cy="490538"/>
          </a:xfrm>
        </p:spPr>
        <p:txBody>
          <a:bodyPr/>
          <a:lstStyle/>
          <a:p>
            <a:r>
              <a:rPr lang="zh-TW" altLang="en-US" sz="3400" b="1" smtClean="0">
                <a:solidFill>
                  <a:srgbClr val="FF0000"/>
                </a:solidFill>
                <a:ea typeface="新細明體" charset="-120"/>
              </a:rPr>
              <a:t>史上首富的見證：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5900" y="619125"/>
            <a:ext cx="8928100" cy="60134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石油大王洛克菲勒 </a:t>
            </a:r>
            <a:r>
              <a:rPr lang="en-US" altLang="en-US" sz="2700" b="1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史上最富有的人。他擁有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3000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億美元的身家，在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1890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年其業務佔世界石油工業</a:t>
            </a:r>
            <a:r>
              <a:rPr lang="en-US" altLang="en-US" sz="2700" b="1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92%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。 </a:t>
            </a:r>
          </a:p>
          <a:p>
            <a:pPr marL="0" indent="0">
              <a:buFontTx/>
              <a:buNone/>
            </a:pP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他是一個虔誠的浸信會教徒，他固定在禮拜日上教堂每日讀聖經。他認為是「上帝給我財富」，他人生的目的是「</a:t>
            </a:r>
            <a:r>
              <a:rPr lang="zh-TW" altLang="en-US" sz="2700" b="1" smtClean="0">
                <a:solidFill>
                  <a:srgbClr val="FF33CC"/>
                </a:solidFill>
                <a:latin typeface="標楷體" pitchFamily="65" charset="-120"/>
                <a:ea typeface="標楷體" pitchFamily="65" charset="-120"/>
              </a:rPr>
              <a:t>盡力的賺錢，盡力的</a:t>
            </a:r>
            <a:r>
              <a:rPr lang="zh-TW" altLang="zh-HK" sz="2700" b="1" smtClean="0">
                <a:solidFill>
                  <a:srgbClr val="FF00FF"/>
                </a:solidFill>
                <a:ea typeface="標楷體" pitchFamily="65" charset="-120"/>
              </a:rPr>
              <a:t>儲</a:t>
            </a:r>
            <a:r>
              <a:rPr lang="zh-TW" altLang="en-US" sz="2700" b="1" smtClean="0">
                <a:solidFill>
                  <a:srgbClr val="FF33CC"/>
                </a:solidFill>
                <a:latin typeface="標楷體" pitchFamily="65" charset="-120"/>
                <a:ea typeface="標楷體" pitchFamily="65" charset="-120"/>
              </a:rPr>
              <a:t>錢，盡力的捐錢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」。他沒有因成功壟斷市場而任意提高價格。相反，他將日常用油價格大幅壓低了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80%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。洛克菲勒在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1885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年給他一位合夥人的信裡是這麼寫的：「繼續努力吧。我們要永遠記得我們是在</a:t>
            </a: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為窮人們提供用油，而且必須是又便宜又好的油。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」這也是為何美國消費者會幫襯他。</a:t>
            </a:r>
          </a:p>
          <a:p>
            <a:pPr marL="0" indent="0">
              <a:buFontTx/>
              <a:buNone/>
            </a:pP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1897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年後，他的生活重心漸由商場轉向慈善事業。洛克菲勒一生總共捐助了約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億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千萬美元（其總財產約</a:t>
            </a:r>
            <a:r>
              <a:rPr lang="en-US" altLang="zh-TW" sz="2700" b="1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億美元）於慈善事業，</a:t>
            </a:r>
            <a:r>
              <a:rPr lang="zh-TW" altLang="en-US" sz="27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開美國富豪行善之先河</a:t>
            </a:r>
            <a:r>
              <a:rPr lang="zh-TW" altLang="en-US" sz="2700" b="1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7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827088" y="2205038"/>
            <a:ext cx="7488237" cy="17113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zh-TW" altLang="en-US" sz="4800" b="1">
                <a:solidFill>
                  <a:srgbClr val="99FF66"/>
                </a:solidFill>
              </a:rPr>
              <a:t>盡忠並懂分享財富，</a:t>
            </a:r>
            <a:endParaRPr lang="zh-TW" altLang="zh-HK" sz="4800" b="1">
              <a:solidFill>
                <a:srgbClr val="99FF66"/>
              </a:solidFill>
            </a:endParaRP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zh-TW" altLang="en-US" sz="4800" b="1">
                <a:solidFill>
                  <a:srgbClr val="FF99FF"/>
                </a:solidFill>
              </a:rPr>
              <a:t>神會給他作更大的事。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893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/>
              <a:t>蒙福之路</a:t>
            </a:r>
            <a:endParaRPr lang="zh-TW" altLang="en-US" sz="3000" b="1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828675"/>
            <a:ext cx="8893175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700" b="1">
                <a:solidFill>
                  <a:srgbClr val="0000FF"/>
                </a:solidFill>
              </a:rPr>
              <a:t>瑪</a:t>
            </a:r>
            <a:r>
              <a:rPr lang="en-GB" altLang="zh-TW" sz="2700" b="1">
                <a:solidFill>
                  <a:srgbClr val="0000FF"/>
                </a:solidFill>
              </a:rPr>
              <a:t>3:10         </a:t>
            </a:r>
            <a:r>
              <a:rPr lang="zh-TW" altLang="en-GB" sz="2700" b="1">
                <a:solidFill>
                  <a:srgbClr val="0000FF"/>
                </a:solidFill>
              </a:rPr>
              <a:t>萬軍之耶和華說：你們要將當納的十分之一，全然送入倉庫，使我家有糧，以此試試我，是否為  你們敞開天上的窗戶，傾福與你們，甚至無處可容。</a:t>
            </a:r>
          </a:p>
          <a:p>
            <a:endParaRPr lang="zh-TW" altLang="en-GB" sz="2700" b="1">
              <a:solidFill>
                <a:srgbClr val="0000FF"/>
              </a:solidFill>
            </a:endParaRPr>
          </a:p>
          <a:p>
            <a:r>
              <a:rPr lang="zh-TW" altLang="en-GB" sz="2700" b="1">
                <a:solidFill>
                  <a:srgbClr val="D60093"/>
                </a:solidFill>
              </a:rPr>
              <a:t>路</a:t>
            </a:r>
            <a:r>
              <a:rPr lang="en-US" altLang="zh-TW" sz="2700" b="1">
                <a:solidFill>
                  <a:srgbClr val="D60093"/>
                </a:solidFill>
              </a:rPr>
              <a:t>6:38         </a:t>
            </a:r>
            <a:r>
              <a:rPr lang="zh-TW" altLang="en-GB" sz="2700" b="1">
                <a:solidFill>
                  <a:srgbClr val="D60093"/>
                </a:solidFill>
              </a:rPr>
              <a:t>你們要給人，就必有給你們的，並且用十足的升斗，連搖帶按，上尖下流的，倒在你們懷裡，因為  你們用甚麼量器量給人，也必用甚麼量器量給你們。</a:t>
            </a:r>
          </a:p>
          <a:p>
            <a:endParaRPr lang="zh-TW" altLang="en-GB" sz="2700" b="1">
              <a:solidFill>
                <a:srgbClr val="0000FF"/>
              </a:solidFill>
            </a:endParaRPr>
          </a:p>
          <a:p>
            <a:r>
              <a:rPr lang="zh-TW" altLang="en-GB" sz="2700" b="1">
                <a:solidFill>
                  <a:srgbClr val="0000FF"/>
                </a:solidFill>
              </a:rPr>
              <a:t>太</a:t>
            </a:r>
            <a:r>
              <a:rPr lang="en-US" altLang="zh-TW" sz="2700" b="1">
                <a:solidFill>
                  <a:srgbClr val="0000FF"/>
                </a:solidFill>
              </a:rPr>
              <a:t>5:11-12    </a:t>
            </a:r>
            <a:r>
              <a:rPr lang="zh-TW" altLang="en-GB" sz="2700" b="1">
                <a:solidFill>
                  <a:srgbClr val="0000FF"/>
                </a:solidFill>
              </a:rPr>
              <a:t>人若因我辱罵你們，逼迫你們，捏造各樣    壞話毀謗你們，你們就有福了。應當歡喜快樂，因為      你們在天上的賞賜是大的，在你們以前的先知，人也是  這樣  逼迫他們。</a:t>
            </a:r>
            <a:endParaRPr lang="en-US" altLang="zh-TW" sz="27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4"/>
          <p:cNvSpPr txBox="1">
            <a:spLocks noChangeArrowheads="1"/>
          </p:cNvSpPr>
          <p:nvPr/>
        </p:nvSpPr>
        <p:spPr bwMode="auto">
          <a:xfrm>
            <a:off x="250825" y="-26988"/>
            <a:ext cx="8893175" cy="54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>
                <a:solidFill>
                  <a:srgbClr val="009900"/>
                </a:solidFill>
              </a:rPr>
              <a:t>末日審判與新天新地</a:t>
            </a:r>
            <a:endParaRPr lang="zh-TW" altLang="en-US" sz="30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476250"/>
            <a:ext cx="8893175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600" b="1">
                <a:solidFill>
                  <a:srgbClr val="D60093"/>
                </a:solidFill>
              </a:rPr>
              <a:t>啟</a:t>
            </a:r>
            <a:r>
              <a:rPr lang="en-GB" altLang="zh-TW" sz="2600" b="1">
                <a:solidFill>
                  <a:srgbClr val="D60093"/>
                </a:solidFill>
              </a:rPr>
              <a:t>22:12     </a:t>
            </a:r>
            <a:r>
              <a:rPr lang="zh-TW" altLang="en-GB" sz="2600" b="1">
                <a:solidFill>
                  <a:srgbClr val="D60093"/>
                </a:solidFill>
              </a:rPr>
              <a:t>看哪，我必快來，賞罰在我，要照各人所行的報應他。</a:t>
            </a:r>
          </a:p>
          <a:p>
            <a:r>
              <a:rPr lang="zh-TW" altLang="en-GB" sz="2600" b="1">
                <a:solidFill>
                  <a:srgbClr val="0000FF"/>
                </a:solidFill>
              </a:rPr>
              <a:t>太</a:t>
            </a:r>
            <a:r>
              <a:rPr lang="en-US" altLang="zh-TW" sz="2600" b="1">
                <a:solidFill>
                  <a:srgbClr val="0000FF"/>
                </a:solidFill>
              </a:rPr>
              <a:t>5:30       </a:t>
            </a:r>
            <a:r>
              <a:rPr lang="zh-TW" altLang="en-GB" sz="2600" b="1">
                <a:solidFill>
                  <a:srgbClr val="0000FF"/>
                </a:solidFill>
              </a:rPr>
              <a:t>若是右手叫你跌倒，就砍下來丟掉，寧可失去百體中的一體，不叫全身下入地獄。</a:t>
            </a:r>
          </a:p>
          <a:p>
            <a:r>
              <a:rPr lang="zh-TW" altLang="en-GB" sz="2600" b="1"/>
              <a:t>太</a:t>
            </a:r>
            <a:r>
              <a:rPr lang="en-US" altLang="zh-TW" sz="2600" b="1"/>
              <a:t>25:31-45</a:t>
            </a:r>
            <a:r>
              <a:rPr lang="zh-TW" altLang="en-GB" sz="2600" b="1"/>
              <a:t>當人子在他榮耀裡，同著眾天使降臨的時候，要坐在他榮耀的寶座上。萬民都要聚集在他面前</a:t>
            </a:r>
            <a:r>
              <a:rPr lang="en-GB" altLang="zh-TW" sz="2600" b="1"/>
              <a:t>……</a:t>
            </a:r>
            <a:r>
              <a:rPr lang="zh-TW" altLang="en-GB" sz="2600" b="1"/>
              <a:t>把綿羊安置在右邊，山羊在左邊。於是王要向那右邊的說：你們這蒙我父賜福的，可來承受那創世以來為你們所豫備的國。因為我餓了，你們給我吃，渴了，你們給我喝</a:t>
            </a:r>
            <a:r>
              <a:rPr lang="en-GB" altLang="zh-TW" sz="2600" b="1"/>
              <a:t>……</a:t>
            </a:r>
            <a:r>
              <a:rPr lang="zh-TW" altLang="en-GB" sz="2600" b="1"/>
              <a:t>我赤身露體，你們給我穿，我病了，你們看顧我，</a:t>
            </a:r>
            <a:r>
              <a:rPr lang="en-GB" altLang="zh-TW" sz="2600" b="1"/>
              <a:t>……</a:t>
            </a:r>
            <a:r>
              <a:rPr lang="zh-TW" altLang="en-GB" sz="2600" b="1"/>
              <a:t>我實在告訴你們，這些事你們既作在我這弟兄中一個最小的身上，就是作在我身上了。王又要向那左邊的說：你們這被咒詛的人，離開我，進入那為魔鬼和他的使者所豫備的永火裡去。</a:t>
            </a:r>
            <a:r>
              <a:rPr lang="en-GB" altLang="zh-TW" sz="2600" b="1"/>
              <a:t>……</a:t>
            </a:r>
            <a:r>
              <a:rPr lang="zh-TW" altLang="en-GB" sz="2600" b="1"/>
              <a:t>我實在告訴你們，這些事你們既不作在我這弟兄中一個最小的身上，就是不作在我身上了。</a:t>
            </a:r>
            <a:endParaRPr lang="en-US" altLang="zh-TW" sz="2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4"/>
          <p:cNvSpPr txBox="1">
            <a:spLocks noChangeArrowheads="1"/>
          </p:cNvSpPr>
          <p:nvPr/>
        </p:nvSpPr>
        <p:spPr bwMode="auto">
          <a:xfrm>
            <a:off x="250825" y="-26988"/>
            <a:ext cx="8893175" cy="54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>
                <a:solidFill>
                  <a:srgbClr val="009900"/>
                </a:solidFill>
              </a:rPr>
              <a:t>末日審判與新天新地</a:t>
            </a:r>
            <a:endParaRPr lang="zh-TW" altLang="en-US" sz="3000" b="1">
              <a:solidFill>
                <a:srgbClr val="009900"/>
              </a:solidFill>
            </a:endParaRP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627063"/>
            <a:ext cx="8893175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3000" b="1"/>
              <a:t>啟</a:t>
            </a:r>
            <a:r>
              <a:rPr lang="en-US" altLang="zh-TW" sz="3000" b="1"/>
              <a:t>21:1-8     </a:t>
            </a:r>
            <a:r>
              <a:rPr lang="zh-TW" altLang="en-GB" sz="3000" b="1">
                <a:solidFill>
                  <a:srgbClr val="0000FF"/>
                </a:solidFill>
              </a:rPr>
              <a:t>我又看見一個新天新地。我又看見聖城新耶路撒冷由神那裡從天而降</a:t>
            </a:r>
            <a:r>
              <a:rPr lang="en-GB" altLang="zh-TW" sz="3000" b="1">
                <a:solidFill>
                  <a:srgbClr val="0000FF"/>
                </a:solidFill>
              </a:rPr>
              <a:t>…</a:t>
            </a:r>
            <a:r>
              <a:rPr lang="zh-TW" altLang="en-GB" sz="3000" b="1">
                <a:solidFill>
                  <a:srgbClr val="0000FF"/>
                </a:solidFill>
              </a:rPr>
              <a:t>。神要親自與他們同在，作他們的神。</a:t>
            </a:r>
          </a:p>
          <a:p>
            <a:endParaRPr lang="zh-TW" altLang="en-GB" sz="3000" b="1">
              <a:solidFill>
                <a:srgbClr val="0000FF"/>
              </a:solidFill>
            </a:endParaRPr>
          </a:p>
          <a:p>
            <a:r>
              <a:rPr lang="zh-TW" altLang="en-GB" sz="3000" b="1">
                <a:solidFill>
                  <a:srgbClr val="D60093"/>
                </a:solidFill>
              </a:rPr>
              <a:t>神要擦去他們一切的眼淚，不再有死亡，也不再有悲哀，哭號，疼痛，因為以前的事都過去了。得勝的，必承受這些為業，我要作他的神，他要作我的兒子。</a:t>
            </a:r>
          </a:p>
          <a:p>
            <a:endParaRPr lang="zh-TW" altLang="en-GB" sz="3000" b="1">
              <a:solidFill>
                <a:srgbClr val="D60093"/>
              </a:solidFill>
            </a:endParaRPr>
          </a:p>
          <a:p>
            <a:r>
              <a:rPr lang="zh-TW" altLang="en-GB" sz="3000" b="1">
                <a:solidFill>
                  <a:srgbClr val="0000FF"/>
                </a:solidFill>
              </a:rPr>
              <a:t>惟有膽怯的，不信的，可憎的，殺人的，淫亂的，行邪術的，拜偶像的，和一切說謊話的，他們的分就在燒著硫磺的火湖裡，這是第二次的死。</a:t>
            </a:r>
            <a:endParaRPr lang="en-US" altLang="zh-TW" sz="3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4"/>
          <p:cNvSpPr txBox="1">
            <a:spLocks noChangeArrowheads="1"/>
          </p:cNvSpPr>
          <p:nvPr/>
        </p:nvSpPr>
        <p:spPr bwMode="auto">
          <a:xfrm>
            <a:off x="250825" y="-26988"/>
            <a:ext cx="88931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700" b="1">
                <a:solidFill>
                  <a:srgbClr val="FF0000"/>
                </a:solidFill>
              </a:rPr>
              <a:t>盼望</a:t>
            </a:r>
            <a:r>
              <a:rPr lang="zh-TW" altLang="en-US" sz="27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627063"/>
            <a:ext cx="8893175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700" b="1">
                <a:solidFill>
                  <a:srgbClr val="0000FF"/>
                </a:solidFill>
              </a:rPr>
              <a:t>當我們藉著信，接受神的應許，我們便會自然地產生一種反應，那就是對應許的盼望。神對我們所說的話，就是我們信心的憑藉，使我們對所望之事有了實底，對未見之事由了確據（來十一</a:t>
            </a:r>
            <a:r>
              <a:rPr lang="en-US" altLang="zh-TW" sz="2700" b="1">
                <a:solidFill>
                  <a:srgbClr val="0000FF"/>
                </a:solidFill>
              </a:rPr>
              <a:t>1</a:t>
            </a:r>
            <a:r>
              <a:rPr lang="zh-TW" altLang="en-US" sz="2700" b="1">
                <a:solidFill>
                  <a:srgbClr val="0000FF"/>
                </a:solidFill>
              </a:rPr>
              <a:t>）。</a:t>
            </a:r>
          </a:p>
          <a:p>
            <a:endParaRPr lang="zh-TW" altLang="en-US" sz="2700" b="1">
              <a:solidFill>
                <a:srgbClr val="D60093"/>
              </a:solidFill>
            </a:endParaRPr>
          </a:p>
          <a:p>
            <a:r>
              <a:rPr lang="zh-TW" altLang="en-US" sz="2700" b="1">
                <a:solidFill>
                  <a:srgbClr val="D60093"/>
                </a:solidFill>
              </a:rPr>
              <a:t>我們必須抓住主的話，並遵守主的話（約十四</a:t>
            </a:r>
            <a:r>
              <a:rPr lang="en-US" altLang="zh-TW" sz="2700" b="1">
                <a:solidFill>
                  <a:srgbClr val="D60093"/>
                </a:solidFill>
              </a:rPr>
              <a:t>21</a:t>
            </a:r>
            <a:r>
              <a:rPr lang="zh-TW" altLang="en-US" sz="2700" b="1">
                <a:solidFill>
                  <a:srgbClr val="D60093"/>
                </a:solidFill>
              </a:rPr>
              <a:t>），忍耐著行完神的旨意，就可以得著所應許的（來十</a:t>
            </a:r>
            <a:r>
              <a:rPr lang="en-US" altLang="zh-TW" sz="2700" b="1">
                <a:solidFill>
                  <a:srgbClr val="D60093"/>
                </a:solidFill>
              </a:rPr>
              <a:t>36</a:t>
            </a:r>
            <a:r>
              <a:rPr lang="zh-TW" altLang="en-US" sz="2700" b="1">
                <a:solidFill>
                  <a:srgbClr val="D60093"/>
                </a:solidFill>
              </a:rPr>
              <a:t>）。</a:t>
            </a:r>
          </a:p>
          <a:p>
            <a:endParaRPr lang="zh-TW" altLang="en-US" sz="2700" b="1">
              <a:solidFill>
                <a:srgbClr val="0000FF"/>
              </a:solidFill>
            </a:endParaRPr>
          </a:p>
          <a:p>
            <a:r>
              <a:rPr lang="zh-TW" altLang="en-GB" sz="2700" b="1">
                <a:solidFill>
                  <a:srgbClr val="0000FF"/>
                </a:solidFill>
              </a:rPr>
              <a:t>彼前</a:t>
            </a:r>
            <a:r>
              <a:rPr lang="en-US" altLang="zh-TW" sz="2700" b="1">
                <a:solidFill>
                  <a:srgbClr val="0000FF"/>
                </a:solidFill>
              </a:rPr>
              <a:t>1:3-4      </a:t>
            </a:r>
            <a:r>
              <a:rPr lang="zh-TW" altLang="en-GB" sz="2700" b="1">
                <a:solidFill>
                  <a:srgbClr val="0000FF"/>
                </a:solidFill>
              </a:rPr>
              <a:t>願頌讚歸與我們主耶穌基督的父神，他曾照自己的大憐憫，藉著耶穌基督從死裡復活，重生了我們，叫我們有活潑的盼望，可以得著不能朽壞，不能玷污，不能衰殘，為你們存留在天上的基業。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4"/>
          <p:cNvSpPr txBox="1">
            <a:spLocks noChangeArrowheads="1"/>
          </p:cNvSpPr>
          <p:nvPr/>
        </p:nvSpPr>
        <p:spPr bwMode="auto">
          <a:xfrm>
            <a:off x="107950" y="152400"/>
            <a:ext cx="889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000" b="1">
                <a:solidFill>
                  <a:srgbClr val="009900"/>
                </a:solidFill>
              </a:rPr>
              <a:t>「信仰」不是傻瓜的行為，而是人類生活的基礎，我們每天都是憑信心去生活</a:t>
            </a:r>
            <a:r>
              <a:rPr lang="zh-TW" altLang="en-GB"/>
              <a:t> </a:t>
            </a:r>
            <a:endParaRPr lang="zh-TW" altLang="en-US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526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zh-TW" altLang="en-US" sz="2800" b="1">
                <a:solidFill>
                  <a:srgbClr val="0000FF"/>
                </a:solidFill>
              </a:rPr>
              <a:t>對於一切未發生的事，我們無從確知其結果。我們所作的決定，不論是吃喝、選科、擇業、投資或結婚，都是基於「預期」</a:t>
            </a:r>
            <a:r>
              <a:rPr lang="en-US" altLang="zh-TW" sz="2800" b="1">
                <a:solidFill>
                  <a:srgbClr val="0000FF"/>
                </a:solidFill>
              </a:rPr>
              <a:t>— </a:t>
            </a:r>
            <a:r>
              <a:rPr lang="zh-TW" altLang="en-US" sz="2800" b="1">
                <a:solidFill>
                  <a:srgbClr val="0000FF"/>
                </a:solidFill>
              </a:rPr>
              <a:t>按預期計算得失，然後作出決定。因此，人是憑「信心」生活的 </a:t>
            </a:r>
            <a:r>
              <a:rPr lang="en-US" altLang="zh-TW" sz="2800" b="1">
                <a:solidFill>
                  <a:srgbClr val="0000FF"/>
                </a:solidFill>
              </a:rPr>
              <a:t>— </a:t>
            </a:r>
            <a:r>
              <a:rPr lang="zh-TW" altLang="en-US" sz="2800" b="1">
                <a:solidFill>
                  <a:srgbClr val="0000FF"/>
                </a:solidFill>
              </a:rPr>
              <a:t>相信我們的預期準確，相信我們的選擇正確。</a:t>
            </a:r>
          </a:p>
          <a:p>
            <a:pPr algn="just">
              <a:lnSpc>
                <a:spcPct val="110000"/>
              </a:lnSpc>
            </a:pPr>
            <a:endParaRPr lang="zh-TW" altLang="en-US" sz="2800" b="1">
              <a:solidFill>
                <a:srgbClr val="0000FF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zh-TW" altLang="en-US" sz="2800" b="1"/>
              <a:t>我們打疫苗，因為我們相信醫生和藥廠</a:t>
            </a:r>
            <a:r>
              <a:rPr lang="zh-TW" altLang="en-US" sz="2800" b="1">
                <a:solidFill>
                  <a:srgbClr val="CC0099"/>
                </a:solidFill>
              </a:rPr>
              <a:t>，但今年</a:t>
            </a:r>
            <a:r>
              <a:rPr lang="en-US" altLang="zh-TW" sz="2800" b="1">
                <a:solidFill>
                  <a:srgbClr val="CC0099"/>
                </a:solidFill>
              </a:rPr>
              <a:t>3</a:t>
            </a:r>
            <a:r>
              <a:rPr lang="zh-TW" altLang="en-US" sz="2800" b="1">
                <a:solidFill>
                  <a:srgbClr val="CC0099"/>
                </a:solidFill>
              </a:rPr>
              <a:t>月中國山東省濟南市爆發非法銷售疫苗案 </a:t>
            </a:r>
            <a:r>
              <a:rPr lang="en-US" altLang="zh-TW" sz="2200" b="1">
                <a:solidFill>
                  <a:srgbClr val="009900"/>
                </a:solidFill>
              </a:rPr>
              <a:t>(</a:t>
            </a:r>
            <a:r>
              <a:rPr lang="zh-TW" altLang="en-US" sz="2200" b="1">
                <a:solidFill>
                  <a:srgbClr val="009900"/>
                </a:solidFill>
              </a:rPr>
              <a:t>由於脫離了</a:t>
            </a:r>
            <a:r>
              <a:rPr lang="en-US" altLang="zh-TW" sz="2200" b="1">
                <a:solidFill>
                  <a:srgbClr val="009900"/>
                </a:solidFill>
              </a:rPr>
              <a:t>2-8</a:t>
            </a:r>
            <a:r>
              <a:rPr lang="zh-TW" altLang="en-US" sz="2200" b="1">
                <a:solidFill>
                  <a:srgbClr val="009900"/>
                </a:solidFill>
              </a:rPr>
              <a:t>攝氏度的恆溫冷鏈，已難以保證品質和使用效果</a:t>
            </a:r>
            <a:r>
              <a:rPr lang="en-US" altLang="zh-TW" sz="2200" b="1">
                <a:solidFill>
                  <a:srgbClr val="009900"/>
                </a:solidFill>
              </a:rPr>
              <a:t>)</a:t>
            </a:r>
            <a:r>
              <a:rPr lang="zh-TW" altLang="en-US" sz="2800" b="1">
                <a:solidFill>
                  <a:srgbClr val="CC0099"/>
                </a:solidFill>
              </a:rPr>
              <a:t>，問題疫苗流竄</a:t>
            </a:r>
            <a:r>
              <a:rPr lang="en-US" altLang="zh-TW" sz="2800" b="1">
                <a:solidFill>
                  <a:srgbClr val="CC0099"/>
                </a:solidFill>
              </a:rPr>
              <a:t>24</a:t>
            </a:r>
            <a:r>
              <a:rPr lang="zh-TW" altLang="en-US" sz="2800" b="1">
                <a:solidFill>
                  <a:srgbClr val="CC0099"/>
                </a:solidFill>
              </a:rPr>
              <a:t>個省市，醫學界痛批等同「殺人」。</a:t>
            </a:r>
          </a:p>
          <a:p>
            <a:pPr algn="just">
              <a:lnSpc>
                <a:spcPct val="110000"/>
              </a:lnSpc>
            </a:pPr>
            <a:r>
              <a:rPr lang="zh-TW" altLang="en-US" sz="2800" b="1">
                <a:solidFill>
                  <a:srgbClr val="CC0099"/>
                </a:solidFill>
              </a:rPr>
              <a:t>（吃藥：斷錯症、執錯藥、賣假中藥）</a:t>
            </a:r>
            <a:endParaRPr lang="en-US" altLang="zh-TW" sz="2800" b="1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4"/>
          <p:cNvSpPr txBox="1">
            <a:spLocks noChangeArrowheads="1"/>
          </p:cNvSpPr>
          <p:nvPr/>
        </p:nvSpPr>
        <p:spPr bwMode="auto">
          <a:xfrm>
            <a:off x="142875" y="46038"/>
            <a:ext cx="88931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700" b="1">
                <a:solidFill>
                  <a:srgbClr val="009900"/>
                </a:solidFill>
              </a:rPr>
              <a:t>生活應用</a:t>
            </a:r>
            <a:r>
              <a:rPr lang="zh-TW" altLang="en-US" sz="27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142875" y="627063"/>
            <a:ext cx="8893175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TW" altLang="en-US" sz="2700" b="1">
                <a:solidFill>
                  <a:srgbClr val="0000FF"/>
                </a:solidFill>
              </a:rPr>
              <a:t>神沒有應許我們信徒在世沒有苦難、難處、憂慮和眼淚。或許我們的子女學業、工作、婚姻、健康出現問題。</a:t>
            </a:r>
            <a:r>
              <a:rPr lang="zh-TW" altLang="en-US" sz="2700" b="1">
                <a:solidFill>
                  <a:srgbClr val="D60093"/>
                </a:solidFill>
              </a:rPr>
              <a:t>但神應許我們，祂的同在、平安、豐盛、喜樂和滿足，我們的盼望在天家。</a:t>
            </a:r>
          </a:p>
          <a:p>
            <a:pPr algn="just"/>
            <a:endParaRPr lang="zh-TW" altLang="en-US" sz="2700" b="1">
              <a:solidFill>
                <a:srgbClr val="D60093"/>
              </a:solidFill>
            </a:endParaRPr>
          </a:p>
          <a:p>
            <a:pPr algn="just"/>
            <a:r>
              <a:rPr lang="zh-TW" altLang="en-GB" sz="2700" b="1">
                <a:sym typeface="Symbol" pitchFamily="18" charset="2"/>
              </a:rPr>
              <a:t>   </a:t>
            </a:r>
            <a:r>
              <a:rPr lang="zh-TW" altLang="en-GB" sz="2700" b="1"/>
              <a:t>鄭裕彤，</a:t>
            </a:r>
            <a:r>
              <a:rPr lang="zh-TW" altLang="en-US" sz="2700" b="1"/>
              <a:t>新世界發展創辦人。福布斯雜誌公布他是</a:t>
            </a:r>
            <a:r>
              <a:rPr lang="en-US" altLang="zh-TW" sz="2700" b="1"/>
              <a:t>2016</a:t>
            </a:r>
            <a:r>
              <a:rPr lang="zh-TW" altLang="en-US" sz="2700" b="1"/>
              <a:t>年香港第三大富豪，於</a:t>
            </a:r>
            <a:r>
              <a:rPr lang="en-US" altLang="zh-TW" sz="2700" b="1"/>
              <a:t>2012</a:t>
            </a:r>
            <a:r>
              <a:rPr lang="zh-TW" altLang="en-US" sz="2700" b="1"/>
              <a:t>年</a:t>
            </a:r>
            <a:r>
              <a:rPr lang="en-US" altLang="zh-TW" sz="2700" b="1"/>
              <a:t>9</a:t>
            </a:r>
            <a:r>
              <a:rPr lang="zh-TW" altLang="en-US" sz="2700" b="1"/>
              <a:t>月中風入住養和醫院，其後一直昏迷，直至</a:t>
            </a:r>
            <a:r>
              <a:rPr lang="en-US" altLang="zh-TW" sz="2700" b="1"/>
              <a:t>2016</a:t>
            </a:r>
            <a:r>
              <a:rPr lang="zh-TW" altLang="en-US" sz="2700" b="1"/>
              <a:t>年</a:t>
            </a:r>
            <a:r>
              <a:rPr lang="en-US" altLang="zh-TW" sz="2700" b="1"/>
              <a:t>9</a:t>
            </a:r>
            <a:r>
              <a:rPr lang="zh-TW" altLang="en-US" sz="2700" b="1"/>
              <a:t>月</a:t>
            </a:r>
            <a:r>
              <a:rPr lang="en-US" altLang="zh-TW" sz="2700" b="1"/>
              <a:t>29</a:t>
            </a:r>
            <a:r>
              <a:rPr lang="zh-TW" altLang="en-US" sz="2700" b="1"/>
              <a:t>日晚上在家中安詳辭世。</a:t>
            </a:r>
          </a:p>
          <a:p>
            <a:pPr algn="just"/>
            <a:r>
              <a:rPr lang="zh-TW" altLang="en-US" sz="2700" b="1">
                <a:sym typeface="Symbol" pitchFamily="18" charset="2"/>
              </a:rPr>
              <a:t>    </a:t>
            </a:r>
            <a:r>
              <a:rPr lang="zh-TW" altLang="en-US" sz="2700" b="1"/>
              <a:t>劉鑾雄，人稱「股壇狙擊手」，叱咤股壇，並與多位女藝人傳出緋聞，今天重病纏身。</a:t>
            </a:r>
          </a:p>
          <a:p>
            <a:pPr algn="just"/>
            <a:r>
              <a:rPr lang="zh-TW" altLang="en-US" sz="2700" b="1">
                <a:solidFill>
                  <a:srgbClr val="FF0000"/>
                </a:solidFill>
              </a:rPr>
              <a:t>讓人知道人生在世只是客旅，虛空的虛空，不應執著地上的產業和成就。</a:t>
            </a:r>
            <a:endParaRPr lang="zh-TW" altLang="en-GB" sz="27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4"/>
          <p:cNvSpPr txBox="1">
            <a:spLocks noChangeArrowheads="1"/>
          </p:cNvSpPr>
          <p:nvPr/>
        </p:nvSpPr>
        <p:spPr bwMode="auto">
          <a:xfrm>
            <a:off x="142875" y="3016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009900"/>
                </a:solidFill>
              </a:rPr>
              <a:t>生活應用</a:t>
            </a:r>
            <a:r>
              <a:rPr lang="zh-TW" altLang="en-US" sz="2800"/>
              <a:t> </a:t>
            </a:r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142875" y="627063"/>
            <a:ext cx="8893175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700" b="1">
                <a:solidFill>
                  <a:srgbClr val="0000FF"/>
                </a:solidFill>
              </a:rPr>
              <a:t>不用與人比較和計較，在自己的崗位盡忠，做好份工，好像服侍主。有「好工」可發揮所長，榮神益人，當然可人望高處，但不應做金錢的奴隸。</a:t>
            </a:r>
          </a:p>
          <a:p>
            <a:endParaRPr lang="zh-TW" altLang="en-US" sz="2700" b="1">
              <a:solidFill>
                <a:srgbClr val="0000FF"/>
              </a:solidFill>
            </a:endParaRPr>
          </a:p>
          <a:p>
            <a:r>
              <a:rPr lang="zh-TW" altLang="en-US" sz="2700" b="1">
                <a:solidFill>
                  <a:srgbClr val="D60093"/>
                </a:solidFill>
              </a:rPr>
              <a:t>某屬靈偉人的禱文「神啊，我不為我有一個好妻子而祈禱，我為我的妻子有一個好丈夫而祈禱，因為當我的妻子有一個好丈夫，我自然會有一個好妻子。」。</a:t>
            </a:r>
          </a:p>
          <a:p>
            <a:endParaRPr lang="zh-TW" altLang="en-US" sz="2700" b="1">
              <a:solidFill>
                <a:srgbClr val="D60093"/>
              </a:solidFill>
            </a:endParaRPr>
          </a:p>
          <a:p>
            <a:r>
              <a:rPr lang="zh-TW" altLang="en-US" sz="2700" b="1">
                <a:solidFill>
                  <a:srgbClr val="0000FF"/>
                </a:solidFill>
              </a:rPr>
              <a:t>不用為子女鋪路入讀名校而煩惱，要為子女入到一間好的學校而祈禱張羅。政策和老師關心學生，老師儘力教學，德智體羣美並重，愉快學習，求知自學，合乎程度。更重要是禱告守望，以愛和真理培育他們成長。</a:t>
            </a:r>
            <a:endParaRPr lang="zh-TW" altLang="en-GB" sz="27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60350"/>
            <a:ext cx="8229600" cy="659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GB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來</a:t>
            </a:r>
            <a:r>
              <a:rPr lang="en-US" altLang="zh-TW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12:1-2  </a:t>
            </a:r>
            <a:r>
              <a:rPr lang="zh-TW" altLang="en-GB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我們既有這許多的見證人（亞伯拉罕、約瑟、摩西、以利亞、但以理、耶穌），如同雲彩圍著我們，就當放下各樣的重擔，脫去容易纏累我們的罪，存心忍耐，奔那擺在我們前頭的路程，仰望為我們信心創始成終的耶穌，</a:t>
            </a:r>
            <a:r>
              <a:rPr lang="en-GB" altLang="zh-TW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〔</a:t>
            </a:r>
            <a:r>
              <a:rPr lang="zh-TW" altLang="en-GB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或作仰望那將真道創始成終的耶穌</a:t>
            </a:r>
            <a:r>
              <a:rPr lang="en-GB" altLang="zh-TW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〕</a:t>
            </a:r>
            <a:r>
              <a:rPr lang="zh-TW" altLang="en-GB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他因那擺在前面的喜樂，就輕看羞辱，忍受了十字架的苦難，便坐在神寶座的右邊。</a:t>
            </a:r>
          </a:p>
          <a:p>
            <a:pPr>
              <a:lnSpc>
                <a:spcPct val="90000"/>
              </a:lnSpc>
              <a:buFontTx/>
              <a:buNone/>
            </a:pPr>
            <a:endParaRPr lang="zh-TW" altLang="en-GB" sz="28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GB" sz="2800" b="1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</a:rPr>
              <a:t>林後</a:t>
            </a:r>
            <a:r>
              <a:rPr lang="en-US" altLang="zh-TW" sz="2800" b="1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</a:rPr>
              <a:t>4:17  </a:t>
            </a:r>
            <a:r>
              <a:rPr lang="zh-TW" altLang="en-GB" sz="2800" b="1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</a:rPr>
              <a:t>我們這至暫至輕的苦楚，要為我們成就極重無比永遠的榮耀。</a:t>
            </a:r>
          </a:p>
          <a:p>
            <a:pPr>
              <a:lnSpc>
                <a:spcPct val="90000"/>
              </a:lnSpc>
              <a:buFontTx/>
              <a:buNone/>
            </a:pPr>
            <a:endParaRPr lang="zh-TW" altLang="en-GB" sz="2800" b="1" smtClean="0">
              <a:solidFill>
                <a:srgbClr val="D60093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GB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太</a:t>
            </a:r>
            <a:r>
              <a:rPr lang="en-US" altLang="zh-TW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6:34    </a:t>
            </a:r>
            <a:r>
              <a:rPr lang="zh-TW" altLang="en-GB" sz="2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所以不要為明天憂慮，因為明天自有明天的憂慮，一天的難處一天當就夠了。</a:t>
            </a:r>
            <a:endParaRPr lang="zh-TW" altLang="en-US" sz="28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4"/>
          <p:cNvSpPr txBox="1">
            <a:spLocks noChangeArrowheads="1"/>
          </p:cNvSpPr>
          <p:nvPr/>
        </p:nvSpPr>
        <p:spPr bwMode="auto">
          <a:xfrm>
            <a:off x="107950" y="152400"/>
            <a:ext cx="889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000" b="1">
                <a:solidFill>
                  <a:srgbClr val="009900"/>
                </a:solidFill>
              </a:rPr>
              <a:t>「信仰」不是傻瓜的行為，而是人類生活的基礎，我們每天都是憑信心去生活</a:t>
            </a:r>
            <a:r>
              <a:rPr lang="zh-TW" altLang="en-GB"/>
              <a:t> </a:t>
            </a:r>
            <a:endParaRPr lang="zh-TW" altLang="en-US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en-US" sz="2800" b="1"/>
              <a:t>我們買原廠三星，不信山寨機。</a:t>
            </a:r>
            <a:r>
              <a:rPr lang="en-US" altLang="zh-TW" sz="2800" b="1">
                <a:solidFill>
                  <a:srgbClr val="D60093"/>
                </a:solidFill>
              </a:rPr>
              <a:t>Daniel</a:t>
            </a:r>
            <a:r>
              <a:rPr lang="zh-TW" altLang="en-US" sz="2800" b="1">
                <a:solidFill>
                  <a:srgbClr val="D60093"/>
                </a:solidFill>
              </a:rPr>
              <a:t>在今年</a:t>
            </a:r>
            <a:r>
              <a:rPr lang="en-US" altLang="zh-TW" sz="2800" b="1">
                <a:solidFill>
                  <a:srgbClr val="D60093"/>
                </a:solidFill>
              </a:rPr>
              <a:t>3</a:t>
            </a:r>
            <a:r>
              <a:rPr lang="zh-TW" altLang="en-US" sz="2800" b="1">
                <a:solidFill>
                  <a:srgbClr val="D60093"/>
                </a:solidFill>
              </a:rPr>
              <a:t>月買了部三星</a:t>
            </a:r>
            <a:r>
              <a:rPr lang="en-US" altLang="en-US" sz="2800" b="1">
                <a:solidFill>
                  <a:srgbClr val="D60093"/>
                </a:solidFill>
              </a:rPr>
              <a:t>的</a:t>
            </a:r>
            <a:r>
              <a:rPr lang="en-US" altLang="zh-TW" sz="2800" b="1">
                <a:solidFill>
                  <a:srgbClr val="D60093"/>
                </a:solidFill>
              </a:rPr>
              <a:t>Galaxy S7 edge</a:t>
            </a:r>
            <a:r>
              <a:rPr lang="zh-TW" altLang="en-US" sz="2800" b="1">
                <a:solidFill>
                  <a:srgbClr val="D60093"/>
                </a:solidFill>
              </a:rPr>
              <a:t>，在</a:t>
            </a:r>
            <a:r>
              <a:rPr lang="en-US" altLang="zh-TW" sz="2800" b="1">
                <a:solidFill>
                  <a:srgbClr val="D60093"/>
                </a:solidFill>
              </a:rPr>
              <a:t>5</a:t>
            </a:r>
            <a:r>
              <a:rPr lang="zh-TW" altLang="en-US" sz="2800" b="1">
                <a:solidFill>
                  <a:srgbClr val="D60093"/>
                </a:solidFill>
              </a:rPr>
              <a:t>月，當他</a:t>
            </a:r>
            <a:r>
              <a:rPr lang="zh-TW" altLang="en-US" sz="2800" b="1">
                <a:solidFill>
                  <a:srgbClr val="CC0099"/>
                </a:solidFill>
              </a:rPr>
              <a:t>在亞馬遜書店內工作時，他</a:t>
            </a:r>
            <a:r>
              <a:rPr lang="zh-TW" altLang="en-US" sz="2800" b="1">
                <a:solidFill>
                  <a:srgbClr val="D60093"/>
                </a:solidFill>
              </a:rPr>
              <a:t>褲</a:t>
            </a:r>
            <a:r>
              <a:rPr lang="zh-TW" altLang="en-US" sz="2800" b="1">
                <a:solidFill>
                  <a:srgbClr val="CC0099"/>
                </a:solidFill>
              </a:rPr>
              <a:t>袋內的</a:t>
            </a:r>
            <a:r>
              <a:rPr lang="en-US" altLang="zh-TW" sz="2800" b="1">
                <a:solidFill>
                  <a:srgbClr val="CC0099"/>
                </a:solidFill>
              </a:rPr>
              <a:t>S7 Edge</a:t>
            </a:r>
            <a:r>
              <a:rPr lang="zh-TW" altLang="en-US" sz="2800" b="1">
                <a:solidFill>
                  <a:srgbClr val="CC0099"/>
                </a:solidFill>
              </a:rPr>
              <a:t>突然自燃。導致</a:t>
            </a:r>
            <a:r>
              <a:rPr lang="en-US" altLang="zh-TW" sz="2800" b="1">
                <a:solidFill>
                  <a:srgbClr val="CC0099"/>
                </a:solidFill>
              </a:rPr>
              <a:t>Daniel</a:t>
            </a:r>
            <a:r>
              <a:rPr lang="zh-TW" altLang="en-US" sz="2800" b="1">
                <a:solidFill>
                  <a:srgbClr val="CC0099"/>
                </a:solidFill>
              </a:rPr>
              <a:t>大腿的不同位置二度和三度燒傷，害得他要接受痛苦的皮膚移植。</a:t>
            </a:r>
          </a:p>
        </p:txBody>
      </p:sp>
      <p:pic>
        <p:nvPicPr>
          <p:cNvPr id="16388" name="Picture 4" descr="vv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46438"/>
            <a:ext cx="4751388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vv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51388" y="3246438"/>
            <a:ext cx="4392612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107950" y="152400"/>
            <a:ext cx="889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000" b="1">
                <a:solidFill>
                  <a:srgbClr val="009900"/>
                </a:solidFill>
              </a:rPr>
              <a:t>「信仰」不是傻瓜的行為，而是人類生活的基礎，我們每天都是憑信心去生活</a:t>
            </a:r>
            <a:r>
              <a:rPr lang="zh-TW" altLang="en-GB"/>
              <a:t> </a:t>
            </a:r>
            <a:endParaRPr lang="zh-TW" altLang="en-US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/>
              <a:t>我們食麥當勞，非雜牌漢堡肉餅。</a:t>
            </a:r>
            <a:r>
              <a:rPr lang="zh-TW" altLang="en-US" sz="2800" b="1">
                <a:solidFill>
                  <a:srgbClr val="CC0099"/>
                </a:solidFill>
              </a:rPr>
              <a:t>英國名廚「奧利佛」在</a:t>
            </a:r>
            <a:r>
              <a:rPr lang="en-US" altLang="zh-TW" sz="2800" b="1">
                <a:solidFill>
                  <a:srgbClr val="CC0099"/>
                </a:solidFill>
              </a:rPr>
              <a:t>2011</a:t>
            </a:r>
            <a:r>
              <a:rPr lang="zh-TW" altLang="en-US" sz="2800" b="1">
                <a:solidFill>
                  <a:srgbClr val="CC0099"/>
                </a:solidFill>
              </a:rPr>
              <a:t>年一個節目上公開踢爆，美國兩大速食業者麥當勞跟漢堡王，都使用劣質爛肉來當漢堡肉，這些牛肉取自牛的頭部、蹄部以及牛尾，然後使用大量阿摩尼亞殺菌，處理成碎牛肉，</a:t>
            </a:r>
            <a:r>
              <a:rPr lang="en-US" altLang="zh-TW" sz="2800" b="1">
                <a:solidFill>
                  <a:srgbClr val="CC0099"/>
                </a:solidFill>
              </a:rPr>
              <a:t>2</a:t>
            </a:r>
            <a:r>
              <a:rPr lang="zh-TW" altLang="en-US" sz="2800" b="1">
                <a:solidFill>
                  <a:srgbClr val="CC0099"/>
                </a:solidFill>
              </a:rPr>
              <a:t>大速食連鎖店迫於各界壓力，雙雙宣布停用這種劣質肉渣，這些是牛隻體腔內靠近內臟附近的肉，含有沙門氏菌、大腸桿菌等病菌，根本不能吃。 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4"/>
          <p:cNvSpPr txBox="1">
            <a:spLocks noChangeArrowheads="1"/>
          </p:cNvSpPr>
          <p:nvPr/>
        </p:nvSpPr>
        <p:spPr bwMode="auto">
          <a:xfrm>
            <a:off x="107950" y="152400"/>
            <a:ext cx="889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000" b="1">
                <a:solidFill>
                  <a:srgbClr val="009900"/>
                </a:solidFill>
              </a:rPr>
              <a:t>「信仰」不是傻瓜的行為，而是人類生活的基礎，我們每天都是憑信心去生活</a:t>
            </a:r>
            <a:r>
              <a:rPr lang="zh-TW" altLang="en-GB"/>
              <a:t> </a:t>
            </a:r>
            <a:endParaRPr lang="zh-TW" altLang="en-US"/>
          </a:p>
        </p:txBody>
      </p:sp>
      <p:sp>
        <p:nvSpPr>
          <p:cNvPr id="9218" name="文字方塊 1"/>
          <p:cNvSpPr txBox="1">
            <a:spLocks noChangeArrowheads="1"/>
          </p:cNvSpPr>
          <p:nvPr/>
        </p:nvSpPr>
        <p:spPr bwMode="auto">
          <a:xfrm>
            <a:off x="250825" y="725488"/>
            <a:ext cx="867727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0000FF"/>
                </a:solidFill>
              </a:rPr>
              <a:t>人是憑「信心」生活的</a:t>
            </a:r>
            <a:r>
              <a:rPr lang="zh-TW" altLang="zh-TW" sz="2800" b="1">
                <a:solidFill>
                  <a:srgbClr val="0000FF"/>
                </a:solidFill>
              </a:rPr>
              <a:t>。我們見到、摸到、檢驗到的疫苗、手機、漢堡飽，都要憑信心享用，我們信任醫生、三星、</a:t>
            </a:r>
            <a:r>
              <a:rPr lang="zh-TW" altLang="en-US" sz="2800" b="1">
                <a:solidFill>
                  <a:srgbClr val="0000FF"/>
                </a:solidFill>
              </a:rPr>
              <a:t>麥當勞，所以我們購買它們的產品</a:t>
            </a:r>
            <a:r>
              <a:rPr lang="zh-TW" altLang="zh-TW" sz="2800" b="1">
                <a:solidFill>
                  <a:srgbClr val="0000FF"/>
                </a:solidFill>
              </a:rPr>
              <a:t>。</a:t>
            </a:r>
            <a:endParaRPr lang="zh-TW" altLang="en-US" sz="2800" b="1">
              <a:solidFill>
                <a:srgbClr val="0000FF"/>
              </a:solidFill>
            </a:endParaRP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zh-TW" sz="2800" b="1">
                <a:solidFill>
                  <a:srgbClr val="D60093"/>
                </a:solidFill>
              </a:rPr>
              <a:t>我們見不到的神，人類的起源、世界的終局，我們的際遇、禍福，死後的歸宿，更要憑信心去接受。</a:t>
            </a:r>
            <a:r>
              <a:rPr lang="zh-TW" altLang="en-US" sz="2800" b="1">
                <a:solidFill>
                  <a:srgbClr val="D60093"/>
                </a:solidFill>
              </a:rPr>
              <a:t>不論你相信人死如燈滅、風水命理、創造論、還是進化論其實都是一種「信仰」。</a:t>
            </a:r>
            <a:r>
              <a:rPr lang="zh-TW" altLang="en-US" sz="2800" b="1">
                <a:solidFill>
                  <a:srgbClr val="009900"/>
                </a:solidFill>
              </a:rPr>
              <a:t>問題是我們所信的是否可靠</a:t>
            </a:r>
            <a:r>
              <a:rPr lang="zh-TW" altLang="zh-TW" sz="2800" b="1">
                <a:solidFill>
                  <a:srgbClr val="009900"/>
                </a:solidFill>
              </a:rPr>
              <a:t>有根有基</a:t>
            </a:r>
            <a:r>
              <a:rPr lang="zh-TW" altLang="en-US" sz="2800" b="1">
                <a:solidFill>
                  <a:srgbClr val="009900"/>
                </a:solidFill>
              </a:rPr>
              <a:t>。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/>
          <p:cNvPicPr>
            <a:picLocks noChangeAspect="1" noChangeArrowheads="1"/>
          </p:cNvPicPr>
          <p:nvPr/>
        </p:nvPicPr>
        <p:blipFill>
          <a:blip r:embed="rId2"/>
          <a:srcRect l="13568" t="32118" r="40227" b="14236"/>
          <a:stretch>
            <a:fillRect/>
          </a:stretch>
        </p:blipFill>
        <p:spPr bwMode="auto">
          <a:xfrm>
            <a:off x="1585913" y="963613"/>
            <a:ext cx="6011862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781550" y="4357688"/>
            <a:ext cx="1908175" cy="3603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93675" y="477838"/>
            <a:ext cx="8539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2800" b="1">
                <a:latin typeface="Calibri" pitchFamily="34" charset="0"/>
              </a:rPr>
              <a:t>在</a:t>
            </a:r>
            <a:r>
              <a:rPr kumimoji="0" lang="en-US" altLang="zh-TW" sz="2800" b="1">
                <a:latin typeface="Calibri" pitchFamily="34" charset="0"/>
              </a:rPr>
              <a:t>2010</a:t>
            </a:r>
            <a:r>
              <a:rPr kumimoji="0" lang="zh-TW" altLang="en-US" sz="2800" b="1">
                <a:latin typeface="Calibri" pitchFamily="34" charset="0"/>
              </a:rPr>
              <a:t>年，各大宗教的信徒佔世界人口的比例：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95263" y="4892675"/>
            <a:ext cx="8948737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600" b="1">
                <a:solidFill>
                  <a:srgbClr val="FF0000"/>
                </a:solidFill>
                <a:latin typeface="Calibri" pitchFamily="34" charset="0"/>
              </a:rPr>
              <a:t>88.33</a:t>
            </a:r>
            <a:r>
              <a:rPr kumimoji="0" lang="en-US" altLang="zh-TW" sz="2600" b="1">
                <a:latin typeface="Calibri" pitchFamily="34" charset="0"/>
              </a:rPr>
              <a:t>%</a:t>
            </a:r>
            <a:r>
              <a:rPr kumimoji="0" lang="zh-TW" altLang="en-US" sz="2600" b="1">
                <a:latin typeface="Calibri" pitchFamily="34" charset="0"/>
              </a:rPr>
              <a:t>的人有宗教信仰；</a:t>
            </a:r>
          </a:p>
          <a:p>
            <a:pPr eaLnBrk="0" hangingPunct="0">
              <a:spcBef>
                <a:spcPct val="50000"/>
              </a:spcBef>
            </a:pPr>
            <a:r>
              <a:rPr kumimoji="0" lang="en-US" altLang="zh-TW" sz="2600" b="1">
                <a:solidFill>
                  <a:srgbClr val="0000FF"/>
                </a:solidFill>
                <a:latin typeface="Calibri" pitchFamily="34" charset="0"/>
              </a:rPr>
              <a:t>56.35%</a:t>
            </a:r>
            <a:r>
              <a:rPr kumimoji="0" lang="zh-TW" altLang="en-US" sz="2600" b="1">
                <a:latin typeface="Calibri" pitchFamily="34" charset="0"/>
              </a:rPr>
              <a:t>的人</a:t>
            </a:r>
            <a:r>
              <a:rPr kumimoji="0" lang="zh-HK" altLang="en-US" sz="2600" b="1">
                <a:latin typeface="Calibri" pitchFamily="34" charset="0"/>
              </a:rPr>
              <a:t>相信世上只有一位神，就是那位創造萬有的主。</a:t>
            </a:r>
            <a:endParaRPr kumimoji="0" lang="zh-TW" altLang="en-US" sz="2600" b="1">
              <a:latin typeface="Calibri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813300" y="1014413"/>
            <a:ext cx="1908175" cy="1081087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781550" y="3186113"/>
            <a:ext cx="1908175" cy="539750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60422" grpId="0"/>
      <p:bldP spid="44036" grpId="0" animBg="1"/>
      <p:bldP spid="440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 l="21999" t="15929" r="23682" b="18750"/>
          <a:stretch>
            <a:fillRect/>
          </a:stretch>
        </p:blipFill>
        <p:spPr bwMode="auto">
          <a:xfrm>
            <a:off x="0" y="0"/>
            <a:ext cx="9144000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819275"/>
            <a:ext cx="8780463" cy="2392363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04950" y="404813"/>
            <a:ext cx="7423150" cy="11874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HK" altLang="en-US" sz="2400" b="1">
                <a:solidFill>
                  <a:srgbClr val="FFFFCC"/>
                </a:solidFill>
                <a:latin typeface="Calibri" pitchFamily="34" charset="0"/>
              </a:rPr>
              <a:t>在亞洲以外，</a:t>
            </a:r>
            <a:r>
              <a:rPr kumimoji="0" lang="zh-HK" altLang="en-US" sz="2400" b="1">
                <a:solidFill>
                  <a:srgbClr val="FF0000"/>
                </a:solidFill>
                <a:latin typeface="Calibri" pitchFamily="34" charset="0"/>
              </a:rPr>
              <a:t>信仰自由、教育程度較高和科技水平較</a:t>
            </a:r>
            <a:r>
              <a:rPr kumimoji="0" lang="zh-HK" altLang="zh-TW" sz="2400" b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kumimoji="0" lang="zh-HK" altLang="en-US" sz="2400" b="1">
                <a:solidFill>
                  <a:srgbClr val="FF0000"/>
                </a:solidFill>
                <a:latin typeface="Calibri" pitchFamily="34" charset="0"/>
              </a:rPr>
              <a:t>先進的國家，國民多是信奉基督信仰的</a:t>
            </a:r>
            <a:r>
              <a:rPr kumimoji="0" lang="zh-TW" altLang="en-US" sz="2400" b="1">
                <a:solidFill>
                  <a:srgbClr val="FFFFCC"/>
                </a:solidFill>
                <a:latin typeface="Calibri" pitchFamily="34" charset="0"/>
              </a:rPr>
              <a:t>，通常佔該國 人口</a:t>
            </a:r>
            <a:r>
              <a:rPr kumimoji="0" lang="en-US" altLang="zh-HK" sz="2400" b="1">
                <a:solidFill>
                  <a:srgbClr val="FFFFCC"/>
                </a:solidFill>
                <a:latin typeface="Calibri" pitchFamily="34" charset="0"/>
              </a:rPr>
              <a:t>60%</a:t>
            </a:r>
            <a:r>
              <a:rPr kumimoji="0" lang="zh-HK" altLang="en-US" sz="2400" b="1">
                <a:solidFill>
                  <a:srgbClr val="FFFFCC"/>
                </a:solidFill>
                <a:latin typeface="Calibri" pitchFamily="34" charset="0"/>
              </a:rPr>
              <a:t>或</a:t>
            </a:r>
            <a:r>
              <a:rPr kumimoji="0" lang="zh-TW" altLang="en-US" sz="2400" b="1">
                <a:solidFill>
                  <a:srgbClr val="FFFFCC"/>
                </a:solidFill>
                <a:latin typeface="Calibri" pitchFamily="34" charset="0"/>
              </a:rPr>
              <a:t>以上</a:t>
            </a:r>
            <a:r>
              <a:rPr kumimoji="0" lang="zh-HK" altLang="en-US" sz="2400" b="1">
                <a:solidFill>
                  <a:srgbClr val="FFFFCC"/>
                </a:solidFill>
                <a:latin typeface="Calibri" pitchFamily="34" charset="0"/>
              </a:rPr>
              <a:t>。</a:t>
            </a:r>
            <a:endParaRPr kumimoji="0" lang="zh-TW" altLang="en-US" sz="2400" b="1">
              <a:solidFill>
                <a:srgbClr val="FFFF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基督徒不是傻瓜"/>
          <p:cNvPicPr>
            <a:picLocks noChangeAspect="1" noChangeArrowheads="1"/>
          </p:cNvPicPr>
          <p:nvPr/>
        </p:nvPicPr>
        <p:blipFill>
          <a:blip r:embed="rId2"/>
          <a:srcRect l="2000" t="8656" b="15979"/>
          <a:stretch>
            <a:fillRect/>
          </a:stretch>
        </p:blipFill>
        <p:spPr bwMode="auto">
          <a:xfrm>
            <a:off x="2376488" y="85725"/>
            <a:ext cx="4816475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027488" y="620713"/>
            <a:ext cx="5046662" cy="5953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GB" sz="3300" b="1">
                <a:solidFill>
                  <a:srgbClr val="FF33CC"/>
                </a:solidFill>
              </a:rPr>
              <a:t>基督信仰是有根有基的。</a:t>
            </a:r>
            <a:endParaRPr kumimoji="0" lang="zh-TW" altLang="en-US" sz="3300" b="1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6253</TotalTime>
  <Words>5076</Words>
  <Application>Microsoft Office PowerPoint</Application>
  <PresentationFormat>如螢幕大小 (4:3)</PresentationFormat>
  <Paragraphs>211</Paragraphs>
  <Slides>32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新細明體</vt:lpstr>
      <vt:lpstr>標楷體</vt:lpstr>
      <vt:lpstr>Calibri</vt:lpstr>
      <vt:lpstr>Symbol</vt:lpstr>
      <vt:lpstr>Wingdings</vt:lpstr>
      <vt:lpstr>Default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史上首富的見證：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background design</dc:title>
  <dc:creator>Presentation Magazine</dc:creator>
  <cp:lastModifiedBy>WYC</cp:lastModifiedBy>
  <cp:revision>152</cp:revision>
  <dcterms:modified xsi:type="dcterms:W3CDTF">2017-10-07T01:05:11Z</dcterms:modified>
</cp:coreProperties>
</file>