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1"/>
  </p:notesMasterIdLst>
  <p:handoutMasterIdLst>
    <p:handoutMasterId r:id="rId32"/>
  </p:handoutMasterIdLst>
  <p:sldIdLst>
    <p:sldId id="259" r:id="rId2"/>
    <p:sldId id="260" r:id="rId3"/>
    <p:sldId id="263" r:id="rId4"/>
    <p:sldId id="264" r:id="rId5"/>
    <p:sldId id="261" r:id="rId6"/>
    <p:sldId id="265" r:id="rId7"/>
    <p:sldId id="266" r:id="rId8"/>
    <p:sldId id="268" r:id="rId9"/>
    <p:sldId id="267" r:id="rId10"/>
    <p:sldId id="262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66"/>
    <a:srgbClr val="993300"/>
    <a:srgbClr val="008000"/>
    <a:srgbClr val="0000FF"/>
    <a:srgbClr val="FF0000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86" autoAdjust="0"/>
    <p:restoredTop sz="92980" autoAdjust="0"/>
  </p:normalViewPr>
  <p:slideViewPr>
    <p:cSldViewPr snapToObjects="1">
      <p:cViewPr>
        <p:scale>
          <a:sx n="66" d="100"/>
          <a:sy n="66" d="100"/>
        </p:scale>
        <p:origin x="-1026" y="-72"/>
      </p:cViewPr>
      <p:guideLst>
        <p:guide orient="horz"/>
        <p:guide orient="horz" pos="192"/>
        <p:guide orient="horz" pos="96"/>
        <p:guide/>
        <p:guide pos="48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5B208B43-E25F-47A5-8758-69369DB4E1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4C7AA952-BE52-4BA6-B5F2-EDD6C3B2DA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7FF88F5-F746-4089-8EF6-D1361E9A324E}" type="slidenum">
              <a:rPr kumimoji="0" lang="en-US" altLang="en-US" sz="1200"/>
              <a:pPr algn="r"/>
              <a:t>1</a:t>
            </a:fld>
            <a:endParaRPr kumimoji="0" lang="en-US" altLang="en-US" sz="1200"/>
          </a:p>
        </p:txBody>
      </p:sp>
      <p:sp>
        <p:nvSpPr>
          <p:cNvPr id="614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B1C38F9-6C47-4602-935A-94B47D5EC5AB}" type="slidenum">
              <a:rPr kumimoji="0" lang="en-US" altLang="en-US" sz="1200"/>
              <a:pPr algn="r"/>
              <a:t>10</a:t>
            </a:fld>
            <a:endParaRPr kumimoji="0" lang="en-US" altLang="en-US" sz="1200"/>
          </a:p>
        </p:txBody>
      </p:sp>
      <p:sp>
        <p:nvSpPr>
          <p:cNvPr id="2457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93DF427-3B01-4605-9F67-A74A44B94051}" type="slidenum">
              <a:rPr kumimoji="0" lang="en-US" altLang="en-US" sz="1200"/>
              <a:pPr algn="r"/>
              <a:t>11</a:t>
            </a:fld>
            <a:endParaRPr kumimoji="0" lang="en-US" altLang="en-US" sz="1200"/>
          </a:p>
        </p:txBody>
      </p:sp>
      <p:sp>
        <p:nvSpPr>
          <p:cNvPr id="2662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1DC928-C22D-4B04-AD5C-51DD59820E08}" type="slidenum">
              <a:rPr kumimoji="0" lang="en-US" altLang="en-US" sz="1200"/>
              <a:pPr algn="r"/>
              <a:t>12</a:t>
            </a:fld>
            <a:endParaRPr kumimoji="0" lang="en-US" altLang="en-US" sz="1200"/>
          </a:p>
        </p:txBody>
      </p:sp>
      <p:sp>
        <p:nvSpPr>
          <p:cNvPr id="2867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67B22F2-7CC1-46EC-B038-4F06CFCA27AA}" type="slidenum">
              <a:rPr kumimoji="0" lang="en-US" altLang="en-US" sz="1200"/>
              <a:pPr algn="r"/>
              <a:t>13</a:t>
            </a:fld>
            <a:endParaRPr kumimoji="0" lang="en-US" altLang="en-US" sz="1200"/>
          </a:p>
        </p:txBody>
      </p:sp>
      <p:sp>
        <p:nvSpPr>
          <p:cNvPr id="3072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8BD4E3-DC73-42A4-9CA4-F743A87263EB}" type="slidenum">
              <a:rPr kumimoji="0" lang="en-US" altLang="en-US" sz="1200"/>
              <a:pPr algn="r"/>
              <a:t>14</a:t>
            </a:fld>
            <a:endParaRPr kumimoji="0" lang="en-US" altLang="en-US" sz="1200"/>
          </a:p>
        </p:txBody>
      </p:sp>
      <p:sp>
        <p:nvSpPr>
          <p:cNvPr id="3277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9C611D0-3D68-4AD1-B05D-4F0CD261DAF5}" type="slidenum">
              <a:rPr kumimoji="0" lang="en-US" altLang="en-US" sz="1200"/>
              <a:pPr algn="r"/>
              <a:t>15</a:t>
            </a:fld>
            <a:endParaRPr kumimoji="0" lang="en-US" altLang="en-US" sz="1200"/>
          </a:p>
        </p:txBody>
      </p:sp>
      <p:sp>
        <p:nvSpPr>
          <p:cNvPr id="3481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9356486-93DD-428F-89C8-8698E755FC45}" type="slidenum">
              <a:rPr kumimoji="0" lang="en-US" altLang="en-US" sz="1200"/>
              <a:pPr algn="r"/>
              <a:t>16</a:t>
            </a:fld>
            <a:endParaRPr kumimoji="0" lang="en-US" altLang="en-US" sz="1200"/>
          </a:p>
        </p:txBody>
      </p:sp>
      <p:sp>
        <p:nvSpPr>
          <p:cNvPr id="3686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7E97409-0082-47E6-B025-8D4A828B2EBB}" type="slidenum">
              <a:rPr kumimoji="0" lang="en-US" altLang="en-US" sz="1200"/>
              <a:pPr algn="r"/>
              <a:t>17</a:t>
            </a:fld>
            <a:endParaRPr kumimoji="0" lang="en-US" altLang="en-US" sz="1200"/>
          </a:p>
        </p:txBody>
      </p:sp>
      <p:sp>
        <p:nvSpPr>
          <p:cNvPr id="3891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77A6F9F-86FD-485D-8127-2717884A2CEC}" type="slidenum">
              <a:rPr kumimoji="0" lang="en-US" altLang="en-US" sz="1200"/>
              <a:pPr algn="r"/>
              <a:t>18</a:t>
            </a:fld>
            <a:endParaRPr kumimoji="0" lang="en-US" altLang="en-US" sz="1200"/>
          </a:p>
        </p:txBody>
      </p:sp>
      <p:sp>
        <p:nvSpPr>
          <p:cNvPr id="4096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7700E6A-A787-4BDC-AAD3-57BFCF1D9CA6}" type="slidenum">
              <a:rPr kumimoji="0" lang="en-US" altLang="en-US" sz="1200"/>
              <a:pPr algn="r"/>
              <a:t>19</a:t>
            </a:fld>
            <a:endParaRPr kumimoji="0" lang="en-US" altLang="en-US" sz="1200"/>
          </a:p>
        </p:txBody>
      </p:sp>
      <p:sp>
        <p:nvSpPr>
          <p:cNvPr id="430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D29FCFB-5A13-47A3-8CEF-D9D8AC191D55}" type="slidenum">
              <a:rPr kumimoji="0" lang="en-US" altLang="en-US" sz="1200"/>
              <a:pPr algn="r"/>
              <a:t>2</a:t>
            </a:fld>
            <a:endParaRPr kumimoji="0" lang="en-US" altLang="en-US" sz="1200"/>
          </a:p>
        </p:txBody>
      </p:sp>
      <p:sp>
        <p:nvSpPr>
          <p:cNvPr id="819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3D78CD9-EBEF-4C73-B98A-960505022ABC}" type="slidenum">
              <a:rPr kumimoji="0" lang="en-US" altLang="en-US" sz="1200"/>
              <a:pPr algn="r"/>
              <a:t>20</a:t>
            </a:fld>
            <a:endParaRPr kumimoji="0" lang="en-US" altLang="en-US" sz="1200"/>
          </a:p>
        </p:txBody>
      </p:sp>
      <p:sp>
        <p:nvSpPr>
          <p:cNvPr id="4505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C047CDD-A86C-4666-8371-097D84377264}" type="slidenum">
              <a:rPr kumimoji="0" lang="en-US" altLang="en-US" sz="1200"/>
              <a:pPr algn="r"/>
              <a:t>21</a:t>
            </a:fld>
            <a:endParaRPr kumimoji="0" lang="en-US" altLang="en-US" sz="1200"/>
          </a:p>
        </p:txBody>
      </p:sp>
      <p:sp>
        <p:nvSpPr>
          <p:cNvPr id="4710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710EFE1-687E-462F-8B6F-A4E06C4BD43B}" type="slidenum">
              <a:rPr kumimoji="0" lang="en-US" altLang="en-US" sz="1200"/>
              <a:pPr algn="r"/>
              <a:t>22</a:t>
            </a:fld>
            <a:endParaRPr kumimoji="0" lang="en-US" altLang="en-US" sz="1200"/>
          </a:p>
        </p:txBody>
      </p:sp>
      <p:sp>
        <p:nvSpPr>
          <p:cNvPr id="4915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736209-4B45-49A5-B842-F848EA5A7CB6}" type="slidenum">
              <a:rPr kumimoji="0" lang="en-US" altLang="en-US" sz="1200"/>
              <a:pPr algn="r"/>
              <a:t>3</a:t>
            </a:fld>
            <a:endParaRPr kumimoji="0" lang="en-US" altLang="en-US" sz="1200"/>
          </a:p>
        </p:txBody>
      </p:sp>
      <p:sp>
        <p:nvSpPr>
          <p:cNvPr id="1024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A5DECAC-D8C4-41B5-A966-D96E24241524}" type="slidenum">
              <a:rPr kumimoji="0" lang="en-US" altLang="en-US" sz="1200"/>
              <a:pPr algn="r"/>
              <a:t>4</a:t>
            </a:fld>
            <a:endParaRPr kumimoji="0" lang="en-US" altLang="en-US" sz="1200"/>
          </a:p>
        </p:txBody>
      </p:sp>
      <p:sp>
        <p:nvSpPr>
          <p:cNvPr id="1229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E3ED87-BF2D-486A-B078-8682B79545E0}" type="slidenum">
              <a:rPr kumimoji="0" lang="en-US" altLang="en-US" sz="1200"/>
              <a:pPr algn="r"/>
              <a:t>5</a:t>
            </a:fld>
            <a:endParaRPr kumimoji="0" lang="en-US" altLang="en-US" sz="1200"/>
          </a:p>
        </p:txBody>
      </p:sp>
      <p:sp>
        <p:nvSpPr>
          <p:cNvPr id="1433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E9239C0-9475-41C1-8407-CCF0FEF48985}" type="slidenum">
              <a:rPr kumimoji="0" lang="en-US" altLang="en-US" sz="1200"/>
              <a:pPr algn="r"/>
              <a:t>6</a:t>
            </a:fld>
            <a:endParaRPr kumimoji="0" lang="en-US" altLang="en-US" sz="1200"/>
          </a:p>
        </p:txBody>
      </p:sp>
      <p:sp>
        <p:nvSpPr>
          <p:cNvPr id="1638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1BB8EAB-B12F-4AAE-979F-EE78A814320E}" type="slidenum">
              <a:rPr kumimoji="0" lang="en-US" altLang="en-US" sz="1200"/>
              <a:pPr algn="r"/>
              <a:t>7</a:t>
            </a:fld>
            <a:endParaRPr kumimoji="0" lang="en-US" altLang="en-US" sz="1200"/>
          </a:p>
        </p:txBody>
      </p:sp>
      <p:sp>
        <p:nvSpPr>
          <p:cNvPr id="1843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0BD6EA8-AF4D-4056-87E1-5563AF46D360}" type="slidenum">
              <a:rPr kumimoji="0" lang="en-US" altLang="en-US" sz="1200"/>
              <a:pPr algn="r"/>
              <a:t>8</a:t>
            </a:fld>
            <a:endParaRPr kumimoji="0" lang="en-US" altLang="en-US" sz="1200"/>
          </a:p>
        </p:txBody>
      </p:sp>
      <p:sp>
        <p:nvSpPr>
          <p:cNvPr id="2048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0CF52F-4827-492C-9D12-816A7781A495}" type="slidenum">
              <a:rPr kumimoji="0" lang="en-US" altLang="en-US" sz="1200"/>
              <a:pPr algn="r"/>
              <a:t>9</a:t>
            </a:fld>
            <a:endParaRPr kumimoji="0" lang="en-US" altLang="en-US" sz="1200"/>
          </a:p>
        </p:txBody>
      </p:sp>
      <p:sp>
        <p:nvSpPr>
          <p:cNvPr id="2253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rainbowdirt"/>
          <p:cNvPicPr>
            <a:picLocks noChangeAspect="1" noChangeArrowheads="1"/>
          </p:cNvPicPr>
          <p:nvPr userDrawn="1"/>
        </p:nvPicPr>
        <p:blipFill>
          <a:blip r:embed="rId2"/>
          <a:srcRect b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kumimoji="0" lang="en-GB" altLang="en-US">
              <a:ea typeface="+mn-ea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  <a:extLst>
            <a:ext uri="{91240B29-F687-4F45-9708-019B960494DF}"/>
          </a:ex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CB134-DA9C-4374-88E7-B3FC3A59A3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2FC98142-8892-406C-9EE1-981942EEF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nbible.com/1_corinthians/13-5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nbible.com/1_corinthians/13-6.htm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2"/>
          <p:cNvSpPr txBox="1">
            <a:spLocks noChangeArrowheads="1"/>
          </p:cNvSpPr>
          <p:nvPr/>
        </p:nvSpPr>
        <p:spPr bwMode="auto">
          <a:xfrm>
            <a:off x="142875" y="188913"/>
            <a:ext cx="88217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1</a:t>
            </a:r>
          </a:p>
        </p:txBody>
      </p:sp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971550" y="728663"/>
            <a:ext cx="7272338" cy="434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TW"/>
          </a:p>
          <a:p>
            <a:pPr>
              <a:spcBef>
                <a:spcPct val="50000"/>
              </a:spcBef>
            </a:pPr>
            <a:endParaRPr lang="en-US" altLang="zh-TW"/>
          </a:p>
          <a:p>
            <a:pPr>
              <a:spcBef>
                <a:spcPct val="50000"/>
              </a:spcBef>
            </a:pPr>
            <a:endParaRPr lang="en-US" altLang="zh-TW"/>
          </a:p>
          <a:p>
            <a:pPr>
              <a:spcBef>
                <a:spcPct val="50000"/>
              </a:spcBef>
            </a:pPr>
            <a:endParaRPr lang="en-US" altLang="zh-TW"/>
          </a:p>
          <a:p>
            <a:pPr algn="ctr">
              <a:spcBef>
                <a:spcPct val="50000"/>
              </a:spcBef>
            </a:pPr>
            <a:r>
              <a:rPr lang="zh-TW" altLang="en-US" sz="6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與人相處</a:t>
            </a:r>
          </a:p>
          <a:p>
            <a:pPr algn="r">
              <a:spcBef>
                <a:spcPct val="50000"/>
              </a:spcBef>
            </a:pPr>
            <a:r>
              <a:rPr lang="zh-TW" altLang="en-US" sz="30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黃遠志</a:t>
            </a:r>
            <a:r>
              <a:rPr lang="zh-TW" altLang="en-US" sz="6000" b="1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6000" b="1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142875" y="7938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原則</a:t>
            </a:r>
            <a:r>
              <a:rPr lang="en-US" altLang="zh-TW" sz="2800" b="1">
                <a:solidFill>
                  <a:srgbClr val="009900"/>
                </a:solidFill>
              </a:rPr>
              <a:t>3   </a:t>
            </a:r>
            <a:r>
              <a:rPr lang="zh-TW" altLang="en-US" sz="2800" b="1">
                <a:solidFill>
                  <a:srgbClr val="009900"/>
                </a:solidFill>
              </a:rPr>
              <a:t>學習寬恕、感激</a:t>
            </a:r>
          </a:p>
        </p:txBody>
      </p:sp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142875" y="547688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</a:rPr>
              <a:t>怎去愛仇敵？要愛仇敵，先要轉念，學感恩。</a:t>
            </a:r>
          </a:p>
        </p:txBody>
      </p:sp>
      <p:sp>
        <p:nvSpPr>
          <p:cNvPr id="3" name="副標題 2"/>
          <p:cNvSpPr>
            <a:spLocks/>
          </p:cNvSpPr>
          <p:nvPr/>
        </p:nvSpPr>
        <p:spPr bwMode="auto">
          <a:xfrm>
            <a:off x="1079500" y="1160463"/>
            <a:ext cx="835342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80000"/>
              </a:lnSpc>
            </a:pPr>
            <a:r>
              <a:rPr kumimoji="0" lang="zh-TW" altLang="zh-TW" sz="2800" b="1"/>
              <a:t>感激</a:t>
            </a:r>
            <a:r>
              <a:rPr kumimoji="0" lang="zh-TW" altLang="zh-TW" sz="2800" b="1">
                <a:solidFill>
                  <a:srgbClr val="CC0099"/>
                </a:solidFill>
              </a:rPr>
              <a:t>傷害</a:t>
            </a:r>
            <a:r>
              <a:rPr kumimoji="0" lang="zh-TW" altLang="zh-TW" sz="2800" b="1"/>
              <a:t>你的人，因為他</a:t>
            </a:r>
            <a:r>
              <a:rPr kumimoji="0" lang="zh-TW" altLang="zh-TW" sz="2800" b="1">
                <a:solidFill>
                  <a:srgbClr val="FF0000"/>
                </a:solidFill>
              </a:rPr>
              <a:t>磨練了你的</a:t>
            </a:r>
            <a:r>
              <a:rPr kumimoji="0" lang="zh-TW" altLang="zh-TW" sz="2800" b="1">
                <a:solidFill>
                  <a:srgbClr val="0000FF"/>
                </a:solidFill>
              </a:rPr>
              <a:t>心志</a:t>
            </a:r>
            <a:r>
              <a:rPr kumimoji="0" lang="zh-TW" altLang="zh-TW" sz="2800" b="1"/>
              <a:t>！</a:t>
            </a:r>
            <a:r>
              <a:rPr kumimoji="0" lang="en-US" altLang="zh-TW" sz="2800" b="1"/>
              <a:t/>
            </a:r>
            <a:br>
              <a:rPr kumimoji="0" lang="en-US" altLang="zh-TW" sz="2800" b="1"/>
            </a:br>
            <a:endParaRPr kumimoji="0" lang="en-US" altLang="zh-TW" sz="2800" b="1"/>
          </a:p>
          <a:p>
            <a:pPr eaLnBrk="0" hangingPunct="0">
              <a:lnSpc>
                <a:spcPts val="2400"/>
              </a:lnSpc>
              <a:spcBef>
                <a:spcPct val="20000"/>
              </a:spcBef>
            </a:pPr>
            <a:r>
              <a:rPr kumimoji="0" lang="zh-TW" altLang="zh-TW" sz="2800" b="1"/>
              <a:t>感激</a:t>
            </a:r>
            <a:r>
              <a:rPr kumimoji="0" lang="zh-TW" altLang="zh-TW" sz="2800" b="1">
                <a:solidFill>
                  <a:srgbClr val="CC0099"/>
                </a:solidFill>
              </a:rPr>
              <a:t>欺騙</a:t>
            </a:r>
            <a:r>
              <a:rPr kumimoji="0" lang="zh-TW" altLang="zh-TW" sz="2800" b="1"/>
              <a:t>你的人，因為他</a:t>
            </a:r>
            <a:r>
              <a:rPr kumimoji="0" lang="zh-TW" altLang="zh-TW" sz="2800" b="1">
                <a:solidFill>
                  <a:srgbClr val="FF0000"/>
                </a:solidFill>
              </a:rPr>
              <a:t>增進了你的</a:t>
            </a:r>
            <a:r>
              <a:rPr kumimoji="0" lang="zh-TW" altLang="zh-TW" sz="2800" b="1">
                <a:solidFill>
                  <a:srgbClr val="0000FF"/>
                </a:solidFill>
              </a:rPr>
              <a:t>智慧</a:t>
            </a:r>
            <a:r>
              <a:rPr kumimoji="0" lang="zh-TW" altLang="zh-TW" sz="2800" b="1"/>
              <a:t>！</a:t>
            </a:r>
            <a:r>
              <a:rPr kumimoji="0" lang="en-US" altLang="zh-TW" sz="2800" b="1"/>
              <a:t/>
            </a:r>
            <a:br>
              <a:rPr kumimoji="0" lang="en-US" altLang="zh-TW" sz="2800" b="1"/>
            </a:br>
            <a:endParaRPr kumimoji="0" lang="en-US" altLang="zh-TW" sz="2800" b="1"/>
          </a:p>
          <a:p>
            <a:pPr eaLnBrk="0" hangingPunct="0">
              <a:lnSpc>
                <a:spcPts val="2400"/>
              </a:lnSpc>
              <a:spcBef>
                <a:spcPct val="20000"/>
              </a:spcBef>
            </a:pPr>
            <a:r>
              <a:rPr kumimoji="0" lang="zh-TW" altLang="zh-TW" sz="2800" b="1"/>
              <a:t>感激</a:t>
            </a:r>
            <a:r>
              <a:rPr kumimoji="0" lang="zh-TW" altLang="zh-TW" sz="2800" b="1">
                <a:solidFill>
                  <a:srgbClr val="CC0099"/>
                </a:solidFill>
              </a:rPr>
              <a:t>中傷</a:t>
            </a:r>
            <a:r>
              <a:rPr kumimoji="0" lang="zh-TW" altLang="zh-TW" sz="2800" b="1"/>
              <a:t>你的人，因為他</a:t>
            </a:r>
            <a:r>
              <a:rPr kumimoji="0" lang="zh-TW" altLang="zh-TW" sz="2800" b="1">
                <a:solidFill>
                  <a:srgbClr val="FF0000"/>
                </a:solidFill>
              </a:rPr>
              <a:t>砥礪了你的</a:t>
            </a:r>
            <a:r>
              <a:rPr kumimoji="0" lang="zh-TW" altLang="zh-TW" sz="2800" b="1">
                <a:solidFill>
                  <a:srgbClr val="0000FF"/>
                </a:solidFill>
              </a:rPr>
              <a:t>人格</a:t>
            </a:r>
            <a:r>
              <a:rPr kumimoji="0" lang="zh-TW" altLang="zh-TW" sz="2800" b="1"/>
              <a:t>！</a:t>
            </a:r>
            <a:r>
              <a:rPr kumimoji="0" lang="en-US" altLang="zh-TW" sz="2800" b="1"/>
              <a:t/>
            </a:r>
            <a:br>
              <a:rPr kumimoji="0" lang="en-US" altLang="zh-TW" sz="2800" b="1"/>
            </a:br>
            <a:endParaRPr kumimoji="0" lang="en-US" altLang="zh-TW" sz="2800" b="1"/>
          </a:p>
          <a:p>
            <a:pPr eaLnBrk="0" hangingPunct="0">
              <a:lnSpc>
                <a:spcPts val="2400"/>
              </a:lnSpc>
              <a:spcBef>
                <a:spcPct val="20000"/>
              </a:spcBef>
            </a:pPr>
            <a:r>
              <a:rPr kumimoji="0" lang="zh-TW" altLang="zh-TW" sz="2800" b="1"/>
              <a:t>感激</a:t>
            </a:r>
            <a:r>
              <a:rPr kumimoji="0" lang="zh-TW" altLang="zh-TW" sz="2800" b="1">
                <a:solidFill>
                  <a:srgbClr val="CC0099"/>
                </a:solidFill>
              </a:rPr>
              <a:t>鞭打</a:t>
            </a:r>
            <a:r>
              <a:rPr kumimoji="0" lang="zh-TW" altLang="zh-TW" sz="2800" b="1"/>
              <a:t>你的人，因為他</a:t>
            </a:r>
            <a:r>
              <a:rPr kumimoji="0" lang="zh-TW" altLang="zh-TW" sz="2800" b="1">
                <a:solidFill>
                  <a:srgbClr val="FF0000"/>
                </a:solidFill>
              </a:rPr>
              <a:t>激發了你的</a:t>
            </a:r>
            <a:r>
              <a:rPr kumimoji="0" lang="zh-TW" altLang="zh-TW" sz="2800" b="1">
                <a:solidFill>
                  <a:srgbClr val="0000FF"/>
                </a:solidFill>
              </a:rPr>
              <a:t>鬥志</a:t>
            </a:r>
            <a:r>
              <a:rPr kumimoji="0" lang="zh-TW" altLang="zh-TW" sz="2800" b="1"/>
              <a:t>！</a:t>
            </a:r>
            <a:r>
              <a:rPr kumimoji="0" lang="en-US" altLang="zh-TW" sz="2800" b="1"/>
              <a:t/>
            </a:r>
            <a:br>
              <a:rPr kumimoji="0" lang="en-US" altLang="zh-TW" sz="2800" b="1"/>
            </a:br>
            <a:endParaRPr kumimoji="0" lang="en-US" altLang="zh-TW" sz="2800" b="1"/>
          </a:p>
          <a:p>
            <a:pPr eaLnBrk="0" hangingPunct="0">
              <a:lnSpc>
                <a:spcPts val="2400"/>
              </a:lnSpc>
              <a:spcBef>
                <a:spcPct val="20000"/>
              </a:spcBef>
            </a:pPr>
            <a:r>
              <a:rPr kumimoji="0" lang="zh-TW" altLang="zh-TW" sz="2800" b="1"/>
              <a:t>感激</a:t>
            </a:r>
            <a:r>
              <a:rPr kumimoji="0" lang="zh-TW" altLang="zh-TW" sz="2800" b="1">
                <a:solidFill>
                  <a:srgbClr val="CC0099"/>
                </a:solidFill>
              </a:rPr>
              <a:t>遺棄你</a:t>
            </a:r>
            <a:r>
              <a:rPr kumimoji="0" lang="zh-TW" altLang="zh-TW" sz="2800" b="1"/>
              <a:t>的人，因為他</a:t>
            </a:r>
            <a:r>
              <a:rPr kumimoji="0" lang="zh-TW" altLang="zh-TW" sz="2800" b="1">
                <a:solidFill>
                  <a:srgbClr val="FF0000"/>
                </a:solidFill>
              </a:rPr>
              <a:t>教導了你</a:t>
            </a:r>
            <a:r>
              <a:rPr kumimoji="0" lang="zh-TW" altLang="zh-TW" sz="2800" b="1">
                <a:solidFill>
                  <a:srgbClr val="0000FF"/>
                </a:solidFill>
              </a:rPr>
              <a:t>獨立</a:t>
            </a:r>
            <a:r>
              <a:rPr kumimoji="0" lang="zh-TW" altLang="zh-TW" sz="2800" b="1"/>
              <a:t>！</a:t>
            </a:r>
            <a:r>
              <a:rPr kumimoji="0" lang="en-US" altLang="zh-TW" sz="2800" b="1"/>
              <a:t/>
            </a:r>
            <a:br>
              <a:rPr kumimoji="0" lang="en-US" altLang="zh-TW" sz="2800" b="1"/>
            </a:br>
            <a:endParaRPr kumimoji="0" lang="en-US" altLang="zh-TW" sz="2800" b="1"/>
          </a:p>
          <a:p>
            <a:pPr eaLnBrk="0" hangingPunct="0">
              <a:lnSpc>
                <a:spcPts val="2400"/>
              </a:lnSpc>
              <a:spcBef>
                <a:spcPct val="20000"/>
              </a:spcBef>
            </a:pPr>
            <a:r>
              <a:rPr kumimoji="0" lang="zh-TW" altLang="zh-TW" sz="2800" b="1"/>
              <a:t>感激</a:t>
            </a:r>
            <a:r>
              <a:rPr kumimoji="0" lang="zh-TW" altLang="zh-TW" sz="2800" b="1">
                <a:solidFill>
                  <a:srgbClr val="CC0099"/>
                </a:solidFill>
              </a:rPr>
              <a:t>絆倒你</a:t>
            </a:r>
            <a:r>
              <a:rPr kumimoji="0" lang="zh-TW" altLang="zh-TW" sz="2800" b="1"/>
              <a:t>的人，因為他</a:t>
            </a:r>
            <a:r>
              <a:rPr kumimoji="0" lang="zh-TW" altLang="zh-TW" sz="2800" b="1">
                <a:solidFill>
                  <a:srgbClr val="0000FF"/>
                </a:solidFill>
              </a:rPr>
              <a:t>強化</a:t>
            </a:r>
            <a:r>
              <a:rPr kumimoji="0" lang="zh-TW" altLang="zh-TW" sz="2800" b="1">
                <a:solidFill>
                  <a:srgbClr val="FF0000"/>
                </a:solidFill>
              </a:rPr>
              <a:t>了你的</a:t>
            </a:r>
            <a:r>
              <a:rPr kumimoji="0" lang="zh-TW" altLang="zh-TW" sz="2800" b="1">
                <a:solidFill>
                  <a:srgbClr val="0000FF"/>
                </a:solidFill>
              </a:rPr>
              <a:t>雙腿</a:t>
            </a:r>
            <a:r>
              <a:rPr kumimoji="0" lang="zh-TW" altLang="zh-TW" sz="2800" b="1"/>
              <a:t>！</a:t>
            </a:r>
            <a:r>
              <a:rPr kumimoji="0" lang="en-US" altLang="zh-TW" sz="2800" b="1"/>
              <a:t/>
            </a:r>
            <a:br>
              <a:rPr kumimoji="0" lang="en-US" altLang="zh-TW" sz="2800" b="1"/>
            </a:br>
            <a:endParaRPr kumimoji="0" lang="en-US" altLang="zh-TW" sz="2800" b="1"/>
          </a:p>
          <a:p>
            <a:pPr eaLnBrk="0" hangingPunct="0">
              <a:lnSpc>
                <a:spcPts val="2400"/>
              </a:lnSpc>
              <a:spcBef>
                <a:spcPct val="20000"/>
              </a:spcBef>
            </a:pPr>
            <a:r>
              <a:rPr kumimoji="0" lang="zh-TW" altLang="zh-TW" sz="2800" b="1"/>
              <a:t>感激</a:t>
            </a:r>
            <a:r>
              <a:rPr kumimoji="0" lang="zh-TW" altLang="zh-TW" sz="2800" b="1">
                <a:solidFill>
                  <a:srgbClr val="CC0099"/>
                </a:solidFill>
              </a:rPr>
              <a:t>斥責你</a:t>
            </a:r>
            <a:r>
              <a:rPr kumimoji="0" lang="zh-TW" altLang="zh-TW" sz="2800" b="1"/>
              <a:t>的人，因為他</a:t>
            </a:r>
            <a:r>
              <a:rPr kumimoji="0" lang="zh-TW" altLang="zh-TW" sz="2800" b="1">
                <a:solidFill>
                  <a:srgbClr val="0000FF"/>
                </a:solidFill>
              </a:rPr>
              <a:t>提醒</a:t>
            </a:r>
            <a:r>
              <a:rPr kumimoji="0" lang="zh-TW" altLang="zh-TW" sz="2800" b="1">
                <a:solidFill>
                  <a:srgbClr val="FF0000"/>
                </a:solidFill>
              </a:rPr>
              <a:t>了你的</a:t>
            </a:r>
            <a:r>
              <a:rPr kumimoji="0" lang="zh-TW" altLang="zh-TW" sz="2800" b="1">
                <a:solidFill>
                  <a:srgbClr val="0000FF"/>
                </a:solidFill>
              </a:rPr>
              <a:t>缺點</a:t>
            </a:r>
            <a:r>
              <a:rPr kumimoji="0" lang="zh-TW" altLang="zh-TW" sz="2800" b="1"/>
              <a:t>！</a:t>
            </a:r>
            <a:r>
              <a:rPr kumimoji="0" lang="en-US" altLang="zh-TW" sz="2800" b="1"/>
              <a:t/>
            </a:r>
            <a:br>
              <a:rPr kumimoji="0" lang="en-US" altLang="zh-TW" sz="2800" b="1"/>
            </a:br>
            <a:endParaRPr kumimoji="0" lang="en-US" altLang="zh-TW" sz="2800" b="1"/>
          </a:p>
          <a:p>
            <a:pPr eaLnBrk="0" hangingPunct="0">
              <a:lnSpc>
                <a:spcPts val="2400"/>
              </a:lnSpc>
              <a:spcBef>
                <a:spcPct val="20000"/>
              </a:spcBef>
            </a:pPr>
            <a:r>
              <a:rPr kumimoji="0" lang="zh-TW" altLang="zh-TW" sz="2800" b="1">
                <a:solidFill>
                  <a:srgbClr val="009900"/>
                </a:solidFill>
              </a:rPr>
              <a:t>感激所有</a:t>
            </a:r>
            <a:r>
              <a:rPr kumimoji="0" lang="zh-TW" altLang="zh-TW" sz="2800" b="1">
                <a:solidFill>
                  <a:srgbClr val="0000FF"/>
                </a:solidFill>
              </a:rPr>
              <a:t>使你堅強</a:t>
            </a:r>
            <a:r>
              <a:rPr kumimoji="0" lang="zh-TW" altLang="zh-TW" sz="2800" b="1">
                <a:solidFill>
                  <a:srgbClr val="009900"/>
                </a:solidFill>
              </a:rPr>
              <a:t>的人！</a:t>
            </a:r>
            <a:r>
              <a:rPr kumimoji="0" lang="zh-TW" altLang="zh-TW" sz="2800" b="1">
                <a:solidFill>
                  <a:srgbClr val="993300"/>
                </a:solidFill>
              </a:rPr>
              <a:t>約瑟並無對兄長懷恨。</a:t>
            </a:r>
            <a:endParaRPr kumimoji="0" lang="zh-TW" altLang="en-US" sz="2800" b="1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"/>
          <p:cNvSpPr txBox="1">
            <a:spLocks noChangeArrowheads="1"/>
          </p:cNvSpPr>
          <p:nvPr/>
        </p:nvSpPr>
        <p:spPr bwMode="auto">
          <a:xfrm>
            <a:off x="142875" y="8096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原則</a:t>
            </a:r>
            <a:r>
              <a:rPr lang="en-US" altLang="zh-TW" sz="2800" b="1">
                <a:solidFill>
                  <a:srgbClr val="009900"/>
                </a:solidFill>
              </a:rPr>
              <a:t>4   </a:t>
            </a:r>
            <a:r>
              <a:rPr lang="zh-TW" altLang="en-US" sz="2800" b="1">
                <a:solidFill>
                  <a:srgbClr val="009900"/>
                </a:solidFill>
              </a:rPr>
              <a:t>學習謙卑讓位</a:t>
            </a:r>
            <a:endParaRPr lang="en-US" altLang="zh-TW" sz="2800" b="1">
              <a:solidFill>
                <a:srgbClr val="009900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42875" y="692150"/>
            <a:ext cx="8821738" cy="60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600" b="1">
                <a:solidFill>
                  <a:srgbClr val="0000FF"/>
                </a:solidFill>
              </a:rPr>
              <a:t>第一次登陸月球的太空人，其實共有兩位，除了大家所熟知的岩士唐外，還有一位是奧德倫。當時岩士唐所說的一句話「我個人的一小步，是全人類的一大步。」早已是全世界家喻戶曉的名言。在慶祝登陸月球成功的記者會中，有一個記者突然問奧德倫一個很特別的問題：「由岩士唐先下去，成為登陸月球的第一個人，你會不會覺得有點遺憾？」在全場有點尷尬的注目下，奧德倫很有風度地回答：「各位，千萬別忘了，回到地球時，我可是最先出太空艙的。」他環顧四周笑著說：「所以我是由別的星球來到地球的第一個人。」大家在笑聲中，都給予他最熱烈的掌聲。</a:t>
            </a:r>
          </a:p>
          <a:p>
            <a:endParaRPr lang="zh-TW" altLang="en-US" sz="2600" b="1"/>
          </a:p>
          <a:p>
            <a:r>
              <a:rPr lang="zh-TW" altLang="en-US" sz="2600" b="1">
                <a:solidFill>
                  <a:srgbClr val="CC0099"/>
                </a:solidFill>
              </a:rPr>
              <a:t>＊    成功不必在我，團隊的成功就是我的成功，你會不會欣賞同事的成就呢？你會不會願意從心裡給別人熱烈的掌聲？</a:t>
            </a:r>
          </a:p>
          <a:p>
            <a:r>
              <a:rPr lang="zh-TW" altLang="en-US" b="1">
                <a:solidFill>
                  <a:srgbClr val="CC0099"/>
                </a:solidFill>
              </a:rPr>
              <a:t>＊       </a:t>
            </a:r>
            <a:r>
              <a:rPr lang="zh-TW" altLang="en-US" sz="2600" b="1">
                <a:solidFill>
                  <a:srgbClr val="CC0099"/>
                </a:solidFill>
              </a:rPr>
              <a:t>你會不會「成人之美」？</a:t>
            </a:r>
          </a:p>
          <a:p>
            <a:r>
              <a:rPr lang="zh-TW" altLang="en-US" sz="2600" b="1">
                <a:solidFill>
                  <a:srgbClr val="FF0000"/>
                </a:solidFill>
              </a:rPr>
              <a:t>在地上冠軍只有一人；但在天國人人可取滿分！</a:t>
            </a:r>
            <a:endParaRPr lang="en-US" altLang="zh-TW" sz="2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"/>
          <p:cNvSpPr txBox="1">
            <a:spLocks noChangeArrowheads="1"/>
          </p:cNvSpPr>
          <p:nvPr/>
        </p:nvSpPr>
        <p:spPr bwMode="auto">
          <a:xfrm>
            <a:off x="142875" y="8096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原則</a:t>
            </a:r>
            <a:r>
              <a:rPr lang="en-US" altLang="zh-TW" sz="2800" b="1">
                <a:solidFill>
                  <a:srgbClr val="009900"/>
                </a:solidFill>
              </a:rPr>
              <a:t>5   </a:t>
            </a:r>
            <a:r>
              <a:rPr lang="zh-TW" altLang="en-US" sz="2800" b="1">
                <a:solidFill>
                  <a:srgbClr val="009900"/>
                </a:solidFill>
              </a:rPr>
              <a:t>愛</a:t>
            </a:r>
            <a:endParaRPr lang="en-US" altLang="zh-TW" sz="2800" b="1">
              <a:solidFill>
                <a:srgbClr val="009900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42875" y="692150"/>
            <a:ext cx="8821738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/>
              <a:t>林前</a:t>
            </a:r>
            <a:r>
              <a:rPr lang="en-US" altLang="zh-TW" sz="2800" b="1"/>
              <a:t>13:1-8      </a:t>
            </a:r>
            <a:r>
              <a:rPr lang="zh-TW" altLang="en-US" sz="2800" b="1">
                <a:solidFill>
                  <a:srgbClr val="0000FF"/>
                </a:solidFill>
              </a:rPr>
              <a:t>我若能說萬人的方言，並天使的話語，卻沒有愛，我就成了鳴的鑼、響的鈸一般。 我若有先知講道之能，也明白各樣的奧祕、各樣的知識，而且有全備的信叫我能夠移山，卻沒有愛，我就算不得什麼。 我若將所有的賙濟窮人，又捨己身叫人焚燒，卻沒有愛，仍然於我無益。 </a:t>
            </a:r>
            <a:r>
              <a:rPr lang="en-US" altLang="zh-TW" sz="2800" b="1">
                <a:solidFill>
                  <a:srgbClr val="008000"/>
                </a:solidFill>
              </a:rPr>
              <a:t>(</a:t>
            </a:r>
            <a:r>
              <a:rPr lang="zh-TW" altLang="en-US" sz="2800" b="1">
                <a:solidFill>
                  <a:srgbClr val="008000"/>
                </a:solidFill>
              </a:rPr>
              <a:t>神看重什麼？</a:t>
            </a:r>
            <a:r>
              <a:rPr lang="en-US" altLang="zh-TW" sz="2800" b="1">
                <a:solidFill>
                  <a:srgbClr val="008000"/>
                </a:solidFill>
              </a:rPr>
              <a:t>)</a:t>
            </a:r>
          </a:p>
          <a:p>
            <a:endParaRPr lang="zh-TW" altLang="en-US" sz="2800" b="1">
              <a:solidFill>
                <a:srgbClr val="008000"/>
              </a:solidFill>
            </a:endParaRPr>
          </a:p>
          <a:p>
            <a:r>
              <a:rPr lang="zh-TW" altLang="en-US" sz="2800" b="1">
                <a:solidFill>
                  <a:srgbClr val="CC0099"/>
                </a:solidFill>
              </a:rPr>
              <a:t>愛是恆久忍耐，又有恩慈，愛是不嫉妒，愛是不自誇，不張狂，</a:t>
            </a:r>
            <a:r>
              <a:rPr lang="en-US" altLang="zh-TW" sz="2800" b="1">
                <a:solidFill>
                  <a:srgbClr val="CC0099"/>
                </a:solidFill>
                <a:hlinkClick r:id="rId3"/>
              </a:rPr>
              <a:t> </a:t>
            </a:r>
            <a:r>
              <a:rPr lang="zh-TW" altLang="en-US" sz="2800" b="1">
                <a:solidFill>
                  <a:srgbClr val="CC0099"/>
                </a:solidFill>
              </a:rPr>
              <a:t>不做害羞的事，不求自己的益處，不輕易發怒，不計算人的惡，</a:t>
            </a:r>
            <a:r>
              <a:rPr lang="en-US" altLang="zh-TW" sz="2800" b="1">
                <a:solidFill>
                  <a:srgbClr val="CC0099"/>
                </a:solidFill>
                <a:hlinkClick r:id="rId4"/>
              </a:rPr>
              <a:t> </a:t>
            </a:r>
            <a:r>
              <a:rPr lang="zh-TW" altLang="en-US" sz="2800" b="1">
                <a:solidFill>
                  <a:srgbClr val="CC0099"/>
                </a:solidFill>
              </a:rPr>
              <a:t>不喜歡不義，只喜歡真理； 凡事包容，凡事相信，凡事盼望，凡事忍耐。 愛是永不止息。</a:t>
            </a:r>
            <a:endParaRPr lang="en-US" altLang="zh-TW" sz="2800" b="1">
              <a:solidFill>
                <a:srgbClr val="CC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>
            <a:spLocks noChangeArrowheads="1"/>
          </p:cNvSpPr>
          <p:nvPr/>
        </p:nvSpPr>
        <p:spPr bwMode="auto">
          <a:xfrm>
            <a:off x="142875" y="8096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原則</a:t>
            </a:r>
            <a:r>
              <a:rPr lang="en-US" altLang="zh-TW" sz="2800" b="1">
                <a:solidFill>
                  <a:srgbClr val="009900"/>
                </a:solidFill>
              </a:rPr>
              <a:t>5   </a:t>
            </a:r>
            <a:r>
              <a:rPr lang="zh-TW" altLang="en-US" sz="2800" b="1">
                <a:solidFill>
                  <a:srgbClr val="009900"/>
                </a:solidFill>
              </a:rPr>
              <a:t>愛</a:t>
            </a:r>
            <a:endParaRPr lang="en-US" altLang="zh-TW" sz="2800" b="1">
              <a:solidFill>
                <a:srgbClr val="009900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44463" y="620713"/>
            <a:ext cx="8964612" cy="543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zh-TW" sz="2700" b="1">
                <a:solidFill>
                  <a:srgbClr val="0000FF"/>
                </a:solidFill>
              </a:rPr>
              <a:t>愛就是當同工的意見和我的不同，我仍樂意與他們合作，尊重他們的意見。</a:t>
            </a:r>
          </a:p>
          <a:p>
            <a:r>
              <a:rPr lang="zh-TW" altLang="zh-TW" sz="2700" b="1">
                <a:solidFill>
                  <a:srgbClr val="FF0000"/>
                </a:solidFill>
              </a:rPr>
              <a:t>愛就是樂意幫助有需要的人。</a:t>
            </a:r>
            <a:r>
              <a:rPr lang="en-US" altLang="zh-TW" sz="2700" b="1">
                <a:solidFill>
                  <a:srgbClr val="FF0000"/>
                </a:solidFill>
              </a:rPr>
              <a:t>(</a:t>
            </a:r>
            <a:r>
              <a:rPr lang="zh-TW" altLang="en-US" sz="2700" b="1">
                <a:solidFill>
                  <a:srgbClr val="FF0000"/>
                </a:solidFill>
              </a:rPr>
              <a:t>沒有因人的干擾而生氣厭煩</a:t>
            </a:r>
            <a:r>
              <a:rPr lang="en-US" altLang="zh-TW" sz="2700" b="1">
                <a:solidFill>
                  <a:srgbClr val="FF0000"/>
                </a:solidFill>
              </a:rPr>
              <a:t>)</a:t>
            </a:r>
          </a:p>
          <a:p>
            <a:r>
              <a:rPr lang="zh-TW" altLang="en-US" sz="2700" b="1">
                <a:solidFill>
                  <a:srgbClr val="0000FF"/>
                </a:solidFill>
              </a:rPr>
              <a:t>愛就是隱性埋名地奉獻，支持經濟拮据的肢體。</a:t>
            </a:r>
          </a:p>
          <a:p>
            <a:r>
              <a:rPr lang="zh-TW" altLang="en-US" sz="2700" b="1">
                <a:solidFill>
                  <a:srgbClr val="FF0000"/>
                </a:solidFill>
              </a:rPr>
              <a:t>愛就是把家庭開放，邀請肢體來分享家鄉美食。</a:t>
            </a:r>
          </a:p>
          <a:p>
            <a:r>
              <a:rPr lang="zh-TW" altLang="en-US" sz="2700" b="1">
                <a:solidFill>
                  <a:srgbClr val="0000FF"/>
                </a:solidFill>
              </a:rPr>
              <a:t>愛就是持續恆切地為肢體代禱。</a:t>
            </a:r>
          </a:p>
          <a:p>
            <a:r>
              <a:rPr lang="zh-TW" altLang="en-US" sz="2700" b="1">
                <a:solidFill>
                  <a:srgbClr val="FF0000"/>
                </a:solidFill>
              </a:rPr>
              <a:t>愛就是肯花心神去聆聽肢體的困擾、傷痛，給他支持。</a:t>
            </a:r>
          </a:p>
          <a:p>
            <a:r>
              <a:rPr lang="zh-TW" altLang="en-US" sz="2700" b="1">
                <a:solidFill>
                  <a:srgbClr val="0000FF"/>
                </a:solidFill>
              </a:rPr>
              <a:t>愛就是對製造麻煩的肢體，始終抱著忍耐和希望。</a:t>
            </a:r>
          </a:p>
          <a:p>
            <a:r>
              <a:rPr lang="zh-TW" altLang="en-US" sz="2700" b="1">
                <a:solidFill>
                  <a:srgbClr val="FF0000"/>
                </a:solidFill>
              </a:rPr>
              <a:t>愛就是常體貼別人的需要，站在別人的立場替他設想。</a:t>
            </a:r>
            <a:endParaRPr lang="en-US" altLang="zh-TW" sz="2700" b="1">
              <a:solidFill>
                <a:srgbClr val="FF0000"/>
              </a:solidFill>
            </a:endParaRPr>
          </a:p>
          <a:p>
            <a:r>
              <a:rPr lang="zh-TW" altLang="en-US" sz="2700" b="1">
                <a:solidFill>
                  <a:srgbClr val="0000FF"/>
                </a:solidFill>
              </a:rPr>
              <a:t>愛就是原諒忘掉方的過錯，給與信任。</a:t>
            </a:r>
          </a:p>
          <a:p>
            <a:r>
              <a:rPr lang="zh-TW" altLang="en-US" sz="2700" b="1">
                <a:solidFill>
                  <a:srgbClr val="FF0000"/>
                </a:solidFill>
              </a:rPr>
              <a:t>愛就是不輕看需要幫助的人；不閒話別人的缺點抬高自己</a:t>
            </a:r>
          </a:p>
          <a:p>
            <a:r>
              <a:rPr lang="zh-TW" altLang="en-US" sz="2700" b="1">
                <a:solidFill>
                  <a:srgbClr val="0000FF"/>
                </a:solidFill>
              </a:rPr>
              <a:t>愛就是幫人後，反受到責難和質疑時，仍願意全力以赴。</a:t>
            </a:r>
          </a:p>
          <a:p>
            <a:r>
              <a:rPr lang="zh-TW" altLang="en-US" sz="2700" b="1">
                <a:solidFill>
                  <a:srgbClr val="FF0000"/>
                </a:solidFill>
              </a:rPr>
              <a:t>愛就是甘心接受次要的地位，而虛假地「謙虛」一番。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"/>
          <p:cNvSpPr txBox="1">
            <a:spLocks noChangeArrowheads="1"/>
          </p:cNvSpPr>
          <p:nvPr/>
        </p:nvSpPr>
        <p:spPr bwMode="auto">
          <a:xfrm>
            <a:off x="142875" y="8096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原則</a:t>
            </a:r>
            <a:r>
              <a:rPr lang="en-US" altLang="zh-TW" sz="2800" b="1">
                <a:solidFill>
                  <a:srgbClr val="009900"/>
                </a:solidFill>
              </a:rPr>
              <a:t>6   </a:t>
            </a:r>
            <a:r>
              <a:rPr lang="zh-TW" altLang="en-US" sz="2800" b="1">
                <a:solidFill>
                  <a:srgbClr val="009900"/>
                </a:solidFill>
              </a:rPr>
              <a:t>多存錢入情感銀行</a:t>
            </a:r>
            <a:endParaRPr lang="en-US" altLang="zh-TW" sz="2800" b="1">
              <a:solidFill>
                <a:srgbClr val="009900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44463" y="620713"/>
            <a:ext cx="8964612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zh-TW" sz="2800" b="1">
                <a:solidFill>
                  <a:srgbClr val="0000FF"/>
                </a:solidFill>
              </a:rPr>
              <a:t>當你對人</a:t>
            </a:r>
            <a:r>
              <a:rPr lang="zh-TW" altLang="en-US" sz="2800" b="1">
                <a:solidFill>
                  <a:srgbClr val="0000FF"/>
                </a:solidFill>
              </a:rPr>
              <a:t> </a:t>
            </a:r>
            <a:r>
              <a:rPr lang="en-US" altLang="zh-TW" sz="2800" b="1">
                <a:solidFill>
                  <a:srgbClr val="0000FF"/>
                </a:solidFill>
              </a:rPr>
              <a:t>(</a:t>
            </a:r>
            <a:r>
              <a:rPr lang="zh-TW" altLang="en-US" sz="2800" b="1">
                <a:solidFill>
                  <a:srgbClr val="0000FF"/>
                </a:solidFill>
              </a:rPr>
              <a:t>特別是伴侶、子女和家人</a:t>
            </a:r>
            <a:r>
              <a:rPr lang="en-US" altLang="zh-TW" sz="2800" b="1">
                <a:solidFill>
                  <a:srgbClr val="0000FF"/>
                </a:solidFill>
              </a:rPr>
              <a:t>) </a:t>
            </a:r>
            <a:r>
              <a:rPr lang="zh-TW" altLang="en-US" sz="2800" b="1">
                <a:solidFill>
                  <a:srgbClr val="0000FF"/>
                </a:solidFill>
              </a:rPr>
              <a:t>說：</a:t>
            </a:r>
          </a:p>
          <a:p>
            <a:r>
              <a:rPr lang="zh-TW" altLang="en-US" sz="2800" b="1">
                <a:solidFill>
                  <a:srgbClr val="0000FF"/>
                </a:solidFill>
              </a:rPr>
              <a:t>           </a:t>
            </a:r>
            <a:r>
              <a:rPr lang="zh-TW" altLang="en-US" sz="2800" b="1">
                <a:solidFill>
                  <a:srgbClr val="FF00FF"/>
                </a:solidFill>
              </a:rPr>
              <a:t>欣賞的話、鼓勵的話、安慰的話、感激的話</a:t>
            </a:r>
          </a:p>
          <a:p>
            <a:r>
              <a:rPr lang="zh-TW" altLang="en-US" sz="2800" b="1">
                <a:solidFill>
                  <a:srgbClr val="0000FF"/>
                </a:solidFill>
              </a:rPr>
              <a:t>當你對人用行動來表達：</a:t>
            </a:r>
          </a:p>
          <a:p>
            <a:r>
              <a:rPr lang="zh-TW" altLang="en-US" sz="2800" b="1">
                <a:solidFill>
                  <a:srgbClr val="0000FF"/>
                </a:solidFill>
              </a:rPr>
              <a:t>           </a:t>
            </a:r>
            <a:r>
              <a:rPr lang="zh-TW" altLang="en-US" sz="2800" b="1">
                <a:solidFill>
                  <a:srgbClr val="FF00FF"/>
                </a:solidFill>
              </a:rPr>
              <a:t>情愛、體貼、關懷、奉獻、委身</a:t>
            </a:r>
          </a:p>
          <a:p>
            <a:r>
              <a:rPr lang="zh-TW" altLang="en-US" sz="2800" b="1">
                <a:solidFill>
                  <a:srgbClr val="0000FF"/>
                </a:solidFill>
              </a:rPr>
              <a:t>你就是在對方的情感銀行存款。</a:t>
            </a:r>
          </a:p>
          <a:p>
            <a:endParaRPr lang="zh-TW" altLang="en-US" sz="2800" b="1">
              <a:solidFill>
                <a:srgbClr val="0000FF"/>
              </a:solidFill>
            </a:endParaRPr>
          </a:p>
          <a:p>
            <a:r>
              <a:rPr lang="zh-TW" altLang="en-US" sz="2800" b="1">
                <a:solidFill>
                  <a:srgbClr val="800040"/>
                </a:solidFill>
              </a:rPr>
              <a:t>當人不斷存款 </a:t>
            </a:r>
            <a:r>
              <a:rPr lang="en-US" altLang="zh-TW" sz="2800" b="1">
                <a:solidFill>
                  <a:srgbClr val="800040"/>
                </a:solidFill>
              </a:rPr>
              <a:t>(</a:t>
            </a:r>
            <a:r>
              <a:rPr lang="zh-TW" altLang="en-US" sz="2800" b="1">
                <a:solidFill>
                  <a:srgbClr val="800040"/>
                </a:solidFill>
              </a:rPr>
              <a:t>存進信任、愛心、情愛、親密、尊重、體貼</a:t>
            </a:r>
            <a:r>
              <a:rPr lang="en-US" altLang="zh-TW" sz="2800" b="1">
                <a:solidFill>
                  <a:srgbClr val="800040"/>
                </a:solidFill>
              </a:rPr>
              <a:t>)</a:t>
            </a:r>
            <a:r>
              <a:rPr lang="zh-TW" altLang="en-US" sz="2800" b="1">
                <a:solidFill>
                  <a:srgbClr val="800040"/>
                </a:solidFill>
              </a:rPr>
              <a:t>，令賬戶有豐富的結餘，兩人的感情就穩固，享受到豐富的愛心、醉人的親密、滿溢的信任。</a:t>
            </a:r>
          </a:p>
          <a:p>
            <a:endParaRPr lang="zh-TW" altLang="en-US" sz="2800" b="1">
              <a:solidFill>
                <a:srgbClr val="0000FF"/>
              </a:solidFill>
            </a:endParaRPr>
          </a:p>
          <a:p>
            <a:r>
              <a:rPr lang="zh-TW" altLang="en-US" sz="2800" b="1">
                <a:solidFill>
                  <a:srgbClr val="FF0000"/>
                </a:solidFill>
              </a:rPr>
              <a:t>當人不斷存款，令賬戶有巨額的赤字透支，兩人的感情就可能會破裂。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2"/>
          <p:cNvSpPr txBox="1">
            <a:spLocks noChangeArrowheads="1"/>
          </p:cNvSpPr>
          <p:nvPr/>
        </p:nvSpPr>
        <p:spPr bwMode="auto">
          <a:xfrm>
            <a:off x="142875" y="8096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原則</a:t>
            </a:r>
            <a:r>
              <a:rPr lang="en-US" altLang="zh-TW" sz="2800" b="1">
                <a:solidFill>
                  <a:srgbClr val="009900"/>
                </a:solidFill>
              </a:rPr>
              <a:t>6   </a:t>
            </a:r>
            <a:r>
              <a:rPr lang="zh-TW" altLang="en-US" sz="2800" b="1">
                <a:solidFill>
                  <a:srgbClr val="009900"/>
                </a:solidFill>
              </a:rPr>
              <a:t>多存錢入情感銀行</a:t>
            </a:r>
            <a:endParaRPr lang="en-US" altLang="zh-TW" sz="2800" b="1">
              <a:solidFill>
                <a:srgbClr val="009900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44463" y="620713"/>
            <a:ext cx="8964612" cy="60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/>
            <a:r>
              <a:rPr lang="zh-TW" altLang="en-US" sz="2600" b="1"/>
              <a:t>丈夫如何在妻子的情感銀行存款：</a:t>
            </a:r>
            <a:endParaRPr lang="zh-TW" altLang="en-US" sz="2600" b="1">
              <a:sym typeface="Symbol" pitchFamily="18" charset="2"/>
            </a:endParaRPr>
          </a:p>
          <a:p>
            <a:pPr marL="623888" indent="-623888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00FF"/>
                </a:solidFill>
              </a:rPr>
              <a:t>把她放在生命中的第一位			</a:t>
            </a:r>
          </a:p>
          <a:p>
            <a:pPr marL="623888" indent="-623888">
              <a:buFont typeface="Symbol" pitchFamily="18" charset="2"/>
              <a:buNone/>
            </a:pPr>
            <a:r>
              <a:rPr lang="zh-TW" altLang="en-US" sz="2600" b="1">
                <a:solidFill>
                  <a:srgbClr val="800040"/>
                </a:solidFill>
                <a:sym typeface="Symbol" pitchFamily="18" charset="2"/>
              </a:rPr>
              <a:t></a:t>
            </a:r>
            <a:r>
              <a:rPr lang="zh-TW" altLang="en-US" sz="2600" b="1">
                <a:solidFill>
                  <a:srgbClr val="800040"/>
                </a:solidFill>
              </a:rPr>
              <a:t>	傾聽她的心聲</a:t>
            </a:r>
            <a:endParaRPr lang="zh-TW" altLang="en-US" sz="2600" b="1">
              <a:solidFill>
                <a:srgbClr val="800040"/>
              </a:solidFill>
              <a:sym typeface="Symbol" pitchFamily="18" charset="2"/>
            </a:endParaRPr>
          </a:p>
          <a:p>
            <a:pPr marL="623888" indent="-623888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00FF"/>
                </a:solidFill>
              </a:rPr>
              <a:t>體貼她的需要					</a:t>
            </a:r>
          </a:p>
          <a:p>
            <a:pPr marL="623888" indent="-623888">
              <a:buFont typeface="Symbol" pitchFamily="18" charset="2"/>
              <a:buNone/>
            </a:pPr>
            <a:r>
              <a:rPr lang="zh-TW" altLang="en-US" sz="2600" b="1">
                <a:solidFill>
                  <a:srgbClr val="800040"/>
                </a:solidFill>
                <a:sym typeface="Symbol" pitchFamily="18" charset="2"/>
              </a:rPr>
              <a:t></a:t>
            </a:r>
            <a:r>
              <a:rPr lang="zh-TW" altLang="en-US" sz="2600" b="1">
                <a:solidFill>
                  <a:srgbClr val="800040"/>
                </a:solidFill>
              </a:rPr>
              <a:t>	協助照顧和教導兒女</a:t>
            </a:r>
            <a:endParaRPr lang="zh-TW" altLang="en-US" sz="2600" b="1">
              <a:solidFill>
                <a:srgbClr val="800040"/>
              </a:solidFill>
              <a:sym typeface="Symbol" pitchFamily="18" charset="2"/>
            </a:endParaRPr>
          </a:p>
          <a:p>
            <a:pPr marL="623888" indent="-623888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00FF"/>
                </a:solidFill>
              </a:rPr>
              <a:t>關心善待她的父母家人			</a:t>
            </a:r>
          </a:p>
          <a:p>
            <a:pPr marL="623888" indent="-623888">
              <a:buFont typeface="Symbol" pitchFamily="18" charset="2"/>
              <a:buNone/>
            </a:pP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</a:t>
            </a:r>
            <a:r>
              <a:rPr lang="zh-TW" altLang="en-US" sz="2600" b="1">
                <a:solidFill>
                  <a:srgbClr val="800040"/>
                </a:solidFill>
              </a:rPr>
              <a:t>	供應家庭需要</a:t>
            </a:r>
            <a:endParaRPr lang="zh-TW" altLang="en-US" sz="2600" b="1">
              <a:solidFill>
                <a:srgbClr val="800040"/>
              </a:solidFill>
              <a:sym typeface="Symbol" pitchFamily="18" charset="2"/>
            </a:endParaRPr>
          </a:p>
          <a:p>
            <a:pPr marL="623888" indent="-623888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00FF"/>
                </a:solidFill>
              </a:rPr>
              <a:t>協助處理家務					</a:t>
            </a:r>
          </a:p>
          <a:p>
            <a:pPr marL="623888" indent="-623888">
              <a:buFont typeface="Symbol" pitchFamily="18" charset="2"/>
              <a:buNone/>
            </a:pPr>
            <a:r>
              <a:rPr lang="zh-TW" altLang="en-US" sz="2600" b="1">
                <a:solidFill>
                  <a:srgbClr val="800040"/>
                </a:solidFill>
                <a:sym typeface="Symbol" pitchFamily="18" charset="2"/>
              </a:rPr>
              <a:t></a:t>
            </a:r>
            <a:r>
              <a:rPr lang="zh-TW" altLang="en-US" sz="2600" b="1">
                <a:solidFill>
                  <a:srgbClr val="800040"/>
                </a:solidFill>
              </a:rPr>
              <a:t>	送她生日禮物和驚喜</a:t>
            </a:r>
            <a:endParaRPr lang="zh-TW" altLang="en-US" sz="2600" b="1">
              <a:solidFill>
                <a:srgbClr val="800040"/>
              </a:solidFill>
              <a:sym typeface="Symbol" pitchFamily="18" charset="2"/>
            </a:endParaRPr>
          </a:p>
          <a:p>
            <a:pPr marL="623888" indent="-623888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00FF"/>
                </a:solidFill>
              </a:rPr>
              <a:t>多說欣賞和關心的說話			</a:t>
            </a:r>
          </a:p>
          <a:p>
            <a:pPr marL="623888" indent="-623888">
              <a:buFont typeface="Symbol" pitchFamily="18" charset="2"/>
              <a:buNone/>
            </a:pPr>
            <a:r>
              <a:rPr lang="zh-TW" altLang="en-US" sz="2600" b="1">
                <a:solidFill>
                  <a:srgbClr val="800040"/>
                </a:solidFill>
                <a:sym typeface="Symbol" pitchFamily="18" charset="2"/>
              </a:rPr>
              <a:t></a:t>
            </a:r>
            <a:r>
              <a:rPr lang="zh-TW" altLang="en-US" sz="2600" b="1">
                <a:solidFill>
                  <a:srgbClr val="800040"/>
                </a:solidFill>
              </a:rPr>
              <a:t>	給她一個熱情的擁抱</a:t>
            </a:r>
            <a:endParaRPr lang="zh-TW" altLang="en-US" sz="2600" b="1">
              <a:solidFill>
                <a:srgbClr val="800040"/>
              </a:solidFill>
              <a:sym typeface="Symbol" pitchFamily="18" charset="2"/>
            </a:endParaRPr>
          </a:p>
          <a:p>
            <a:pPr marL="623888" indent="-623888"/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</a:t>
            </a:r>
            <a:r>
              <a:rPr lang="zh-TW" altLang="en-US" sz="2600" b="1">
                <a:solidFill>
                  <a:srgbClr val="0000FF"/>
                </a:solidFill>
              </a:rPr>
              <a:t>	不要批評她的外貌和能力、將她與其他女士比較</a:t>
            </a:r>
          </a:p>
          <a:p>
            <a:pPr marL="623888" indent="-623888"/>
            <a:r>
              <a:rPr lang="en-US" altLang="zh-TW" sz="2600" b="1" i="1">
                <a:solidFill>
                  <a:srgbClr val="FF0000"/>
                </a:solidFill>
              </a:rPr>
              <a:t>[</a:t>
            </a:r>
            <a:r>
              <a:rPr lang="zh-TW" altLang="en-US" sz="2600" b="1" i="1">
                <a:solidFill>
                  <a:srgbClr val="FF0000"/>
                </a:solidFill>
              </a:rPr>
              <a:t>提款： </a:t>
            </a:r>
            <a:r>
              <a:rPr lang="zh-TW" altLang="en-US" sz="2600" b="1" i="1">
                <a:solidFill>
                  <a:srgbClr val="FF0000"/>
                </a:solidFill>
                <a:sym typeface="Symbol" pitchFamily="18" charset="2"/>
              </a:rPr>
              <a:t></a:t>
            </a:r>
            <a:r>
              <a:rPr lang="zh-TW" altLang="en-US" sz="2600" b="1" i="1">
                <a:solidFill>
                  <a:srgbClr val="FF0000"/>
                </a:solidFill>
              </a:rPr>
              <a:t>	將所有時間耗盡在工作和嗜好上		</a:t>
            </a:r>
          </a:p>
          <a:p>
            <a:pPr marL="623888" indent="-623888"/>
            <a:r>
              <a:rPr lang="zh-TW" altLang="en-US" sz="2600" b="1" i="1">
                <a:solidFill>
                  <a:srgbClr val="FF0000"/>
                </a:solidFill>
              </a:rPr>
              <a:t> 		   </a:t>
            </a:r>
            <a:r>
              <a:rPr lang="zh-TW" altLang="en-US" sz="2600" b="1" i="1">
                <a:solidFill>
                  <a:srgbClr val="FF0000"/>
                </a:solidFill>
                <a:sym typeface="Symbol" pitchFamily="18" charset="2"/>
              </a:rPr>
              <a:t></a:t>
            </a:r>
            <a:r>
              <a:rPr lang="zh-TW" altLang="en-US" sz="2600" b="1" i="1">
                <a:solidFill>
                  <a:srgbClr val="FF0000"/>
                </a:solidFill>
              </a:rPr>
              <a:t>	大脾氣</a:t>
            </a:r>
            <a:endParaRPr lang="zh-TW" altLang="en-US" sz="2600" b="1" i="1">
              <a:solidFill>
                <a:srgbClr val="FF0000"/>
              </a:solidFill>
              <a:sym typeface="Symbol" pitchFamily="18" charset="2"/>
            </a:endParaRPr>
          </a:p>
          <a:p>
            <a:pPr marL="623888" indent="-623888"/>
            <a:r>
              <a:rPr lang="zh-TW" altLang="en-US" sz="2600" b="1" i="1">
                <a:solidFill>
                  <a:srgbClr val="FF0000"/>
                </a:solidFill>
                <a:sym typeface="Symbol" pitchFamily="18" charset="2"/>
              </a:rPr>
              <a:t>	      </a:t>
            </a:r>
            <a:r>
              <a:rPr lang="zh-TW" altLang="en-US" sz="2600" b="1" i="1">
                <a:solidFill>
                  <a:srgbClr val="FF0000"/>
                </a:solidFill>
              </a:rPr>
              <a:t>	花很多錢去滿足自己的嗜好</a:t>
            </a:r>
            <a:r>
              <a:rPr lang="en-US" altLang="zh-TW" sz="2600" b="1" i="1">
                <a:solidFill>
                  <a:srgbClr val="FF0000"/>
                </a:solidFill>
              </a:rPr>
              <a:t>]</a:t>
            </a:r>
            <a:endParaRPr lang="zh-TW" altLang="en-US" sz="2600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01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01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2"/>
          <p:cNvSpPr txBox="1">
            <a:spLocks noChangeArrowheads="1"/>
          </p:cNvSpPr>
          <p:nvPr/>
        </p:nvSpPr>
        <p:spPr bwMode="auto">
          <a:xfrm>
            <a:off x="142875" y="8096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原則</a:t>
            </a:r>
            <a:r>
              <a:rPr lang="en-US" altLang="zh-TW" sz="2800" b="1">
                <a:solidFill>
                  <a:srgbClr val="009900"/>
                </a:solidFill>
              </a:rPr>
              <a:t>6   </a:t>
            </a:r>
            <a:r>
              <a:rPr lang="zh-TW" altLang="en-US" sz="2800" b="1">
                <a:solidFill>
                  <a:srgbClr val="009900"/>
                </a:solidFill>
              </a:rPr>
              <a:t>多存錢入情感銀行</a:t>
            </a:r>
            <a:endParaRPr lang="en-US" altLang="zh-TW" sz="2800" b="1">
              <a:solidFill>
                <a:srgbClr val="009900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44463" y="620713"/>
            <a:ext cx="8964612" cy="60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/>
            <a:r>
              <a:rPr lang="zh-TW" altLang="en-US" sz="2600" b="1">
                <a:sym typeface="Symbol" pitchFamily="18" charset="2"/>
              </a:rPr>
              <a:t>妻子如何在丈夫的情感銀行存款：</a:t>
            </a:r>
          </a:p>
          <a:p>
            <a:pPr marL="623888" indent="-623888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 欣賞他的才華、支持他的理想		</a:t>
            </a:r>
          </a:p>
          <a:p>
            <a:pPr marL="623888" indent="-623888">
              <a:buFont typeface="Symbol" pitchFamily="18" charset="2"/>
              <a:buNone/>
            </a:pPr>
            <a:r>
              <a:rPr lang="en-US" altLang="zh-TW" sz="2600" b="1">
                <a:solidFill>
                  <a:srgbClr val="0000FF"/>
                </a:solidFill>
                <a:sym typeface="Symbol" pitchFamily="18" charset="2"/>
              </a:rPr>
              <a:t>      </a:t>
            </a:r>
            <a:r>
              <a:rPr lang="zh-TW" altLang="en-US" sz="2600" b="1">
                <a:solidFill>
                  <a:srgbClr val="800040"/>
                </a:solidFill>
                <a:sym typeface="Symbol" pitchFamily="18" charset="2"/>
              </a:rPr>
              <a:t>關心他的工作和困難</a:t>
            </a:r>
          </a:p>
          <a:p>
            <a:pPr marL="623888" indent="-623888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 滿足他的生理需要				</a:t>
            </a:r>
          </a:p>
          <a:p>
            <a:pPr marL="623888" indent="-623888">
              <a:buFont typeface="Symbol" pitchFamily="18" charset="2"/>
              <a:buNone/>
            </a:pP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      </a:t>
            </a:r>
            <a:r>
              <a:rPr lang="zh-TW" altLang="en-US" sz="2600" b="1">
                <a:solidFill>
                  <a:srgbClr val="800040"/>
                </a:solidFill>
                <a:sym typeface="Symbol" pitchFamily="18" charset="2"/>
              </a:rPr>
              <a:t>妥善照顧子女</a:t>
            </a:r>
          </a:p>
          <a:p>
            <a:pPr marL="623888" indent="-623888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 持家有道						</a:t>
            </a:r>
          </a:p>
          <a:p>
            <a:pPr marL="623888" indent="-623888">
              <a:buFont typeface="Symbol" pitchFamily="18" charset="2"/>
              <a:buNone/>
            </a:pP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      </a:t>
            </a:r>
            <a:r>
              <a:rPr lang="zh-TW" altLang="en-US" sz="2600" b="1">
                <a:solidFill>
                  <a:srgbClr val="800040"/>
                </a:solidFill>
                <a:sym typeface="Symbol" pitchFamily="18" charset="2"/>
              </a:rPr>
              <a:t>精心準備晚餐</a:t>
            </a:r>
          </a:p>
          <a:p>
            <a:pPr marL="623888" indent="-623888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 照顧他的父母					</a:t>
            </a:r>
          </a:p>
          <a:p>
            <a:pPr marL="623888" indent="-623888">
              <a:buFont typeface="Symbol" pitchFamily="18" charset="2"/>
              <a:buNone/>
            </a:pP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      </a:t>
            </a:r>
            <a:r>
              <a:rPr lang="zh-TW" altLang="en-US" sz="2600" b="1">
                <a:solidFill>
                  <a:srgbClr val="800040"/>
                </a:solidFill>
                <a:sym typeface="Symbol" pitchFamily="18" charset="2"/>
              </a:rPr>
              <a:t>把自己打扮得整潔漂亮</a:t>
            </a:r>
          </a:p>
          <a:p>
            <a:pPr marL="623888" indent="-623888">
              <a:buFont typeface="Symbol" pitchFamily="18" charset="2"/>
              <a:buChar char="·"/>
            </a:pP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 讓他有私人空間追求嗜好</a:t>
            </a:r>
            <a:r>
              <a:rPr lang="en-US" altLang="zh-TW" sz="2600" b="1">
                <a:solidFill>
                  <a:srgbClr val="0000FF"/>
                </a:solidFill>
                <a:sym typeface="Symbol" pitchFamily="18" charset="2"/>
              </a:rPr>
              <a:t>(</a:t>
            </a: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如睇波</a:t>
            </a:r>
            <a:r>
              <a:rPr lang="en-US" altLang="zh-TW" sz="2600" b="1">
                <a:solidFill>
                  <a:srgbClr val="0000FF"/>
                </a:solidFill>
                <a:sym typeface="Symbol" pitchFamily="18" charset="2"/>
              </a:rPr>
              <a:t>)	</a:t>
            </a:r>
          </a:p>
          <a:p>
            <a:pPr marL="623888" indent="-623888">
              <a:buFont typeface="Symbol" pitchFamily="18" charset="2"/>
              <a:buNone/>
            </a:pPr>
            <a:r>
              <a:rPr lang="en-US" altLang="zh-TW" sz="2600" b="1">
                <a:solidFill>
                  <a:srgbClr val="0000FF"/>
                </a:solidFill>
                <a:sym typeface="Symbol" pitchFamily="18" charset="2"/>
              </a:rPr>
              <a:t>      </a:t>
            </a:r>
            <a:r>
              <a:rPr lang="zh-TW" altLang="en-US" sz="2600" b="1">
                <a:solidFill>
                  <a:srgbClr val="800040"/>
                </a:solidFill>
                <a:sym typeface="Symbol" pitchFamily="18" charset="2"/>
              </a:rPr>
              <a:t>送他生日禮物和驚喜</a:t>
            </a:r>
          </a:p>
          <a:p>
            <a:pPr marL="623888" indent="-623888"/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      在氣氛好時才討論問題，不要嘮叨</a:t>
            </a:r>
            <a:r>
              <a:rPr lang="zh-TW" altLang="en-US" sz="2600" b="1">
                <a:sym typeface="Symbol" pitchFamily="18" charset="2"/>
              </a:rPr>
              <a:t>	</a:t>
            </a:r>
          </a:p>
          <a:p>
            <a:pPr marL="623888" indent="-623888"/>
            <a:r>
              <a:rPr lang="en-US" altLang="zh-TW" sz="2600" b="1" i="1">
                <a:solidFill>
                  <a:srgbClr val="FF0000"/>
                </a:solidFill>
                <a:sym typeface="Symbol" pitchFamily="18" charset="2"/>
              </a:rPr>
              <a:t>[</a:t>
            </a:r>
            <a:r>
              <a:rPr lang="zh-TW" altLang="en-US" sz="2600" b="1" i="1">
                <a:solidFill>
                  <a:srgbClr val="FF0000"/>
                </a:solidFill>
                <a:sym typeface="Symbol" pitchFamily="18" charset="2"/>
              </a:rPr>
              <a:t>提款：	抱怨他的收入低、與人比較	</a:t>
            </a:r>
          </a:p>
          <a:p>
            <a:pPr marL="623888" indent="-623888"/>
            <a:r>
              <a:rPr lang="zh-TW" altLang="en-US" sz="2600" b="1" i="1">
                <a:solidFill>
                  <a:srgbClr val="FF0000"/>
                </a:solidFill>
                <a:sym typeface="Symbol" pitchFamily="18" charset="2"/>
              </a:rPr>
              <a:t>            	批評他的身形、才智</a:t>
            </a:r>
          </a:p>
          <a:p>
            <a:pPr marL="623888" indent="-623888"/>
            <a:r>
              <a:rPr lang="zh-TW" altLang="en-US" sz="2600" b="1" i="1">
                <a:solidFill>
                  <a:srgbClr val="FF0000"/>
                </a:solidFill>
                <a:sym typeface="Symbol" pitchFamily="18" charset="2"/>
              </a:rPr>
              <a:t>            	批評他的嗜好、想改變他的習慣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01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01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2"/>
          <p:cNvSpPr txBox="1">
            <a:spLocks noChangeArrowheads="1"/>
          </p:cNvSpPr>
          <p:nvPr/>
        </p:nvSpPr>
        <p:spPr bwMode="auto">
          <a:xfrm>
            <a:off x="0" y="44450"/>
            <a:ext cx="8821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原則</a:t>
            </a:r>
            <a:r>
              <a:rPr lang="en-US" altLang="zh-TW" sz="2800" b="1">
                <a:solidFill>
                  <a:srgbClr val="009900"/>
                </a:solidFill>
              </a:rPr>
              <a:t>7   </a:t>
            </a:r>
            <a:r>
              <a:rPr lang="zh-TW" altLang="en-US" sz="2800" b="1">
                <a:solidFill>
                  <a:srgbClr val="009900"/>
                </a:solidFill>
              </a:rPr>
              <a:t>妥善處理衝突，避免小事化大</a:t>
            </a:r>
            <a:endParaRPr lang="en-US" altLang="zh-TW" sz="2800" b="1">
              <a:solidFill>
                <a:srgbClr val="009900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0" y="620713"/>
            <a:ext cx="9144000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/>
            <a:r>
              <a:rPr lang="en-US" altLang="zh-TW" sz="2600" b="1">
                <a:solidFill>
                  <a:srgbClr val="0000FF"/>
                </a:solidFill>
                <a:sym typeface="Symbol" pitchFamily="18" charset="2"/>
              </a:rPr>
              <a:t>1.    </a:t>
            </a: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努力去了解對方的觀點：</a:t>
            </a:r>
            <a:r>
              <a:rPr lang="zh-TW" altLang="en-US" sz="2600" b="1" i="1">
                <a:solidFill>
                  <a:srgbClr val="0000FF"/>
                </a:solidFill>
                <a:sym typeface="Symbol" pitchFamily="18" charset="2"/>
              </a:rPr>
              <a:t>他怎樣想？他為甚麼這樣想？</a:t>
            </a:r>
          </a:p>
          <a:p>
            <a:pPr marL="623888" indent="-623888"/>
            <a:r>
              <a:rPr lang="en-US" altLang="zh-TW" sz="2600" b="1">
                <a:solidFill>
                  <a:srgbClr val="800040"/>
                </a:solidFill>
                <a:sym typeface="Symbol" pitchFamily="18" charset="2"/>
              </a:rPr>
              <a:t>2.    </a:t>
            </a:r>
            <a:r>
              <a:rPr lang="zh-TW" altLang="en-US" sz="2600" b="1">
                <a:solidFill>
                  <a:srgbClr val="800040"/>
                </a:solidFill>
                <a:sym typeface="Symbol" pitchFamily="18" charset="2"/>
              </a:rPr>
              <a:t>表現出關懷合作的態度：</a:t>
            </a:r>
            <a:r>
              <a:rPr lang="zh-TW" altLang="en-US" sz="2600" b="1" i="1">
                <a:solidFill>
                  <a:srgbClr val="800040"/>
                </a:solidFill>
                <a:sym typeface="Symbol" pitchFamily="18" charset="2"/>
              </a:rPr>
              <a:t>願意承認自己的錯誤和承擔己方的責任</a:t>
            </a:r>
          </a:p>
          <a:p>
            <a:pPr marL="623888" indent="-623888"/>
            <a:r>
              <a:rPr lang="en-US" altLang="zh-TW" sz="2600" b="1">
                <a:solidFill>
                  <a:srgbClr val="0000FF"/>
                </a:solidFill>
                <a:sym typeface="Symbol" pitchFamily="18" charset="2"/>
              </a:rPr>
              <a:t>3.    </a:t>
            </a: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誠實地表達你的感受和看法：</a:t>
            </a:r>
            <a:r>
              <a:rPr lang="zh-TW" altLang="en-US" sz="2600" b="1" i="1">
                <a:solidFill>
                  <a:srgbClr val="0000FF"/>
                </a:solidFill>
                <a:sym typeface="Symbol" pitchFamily="18" charset="2"/>
              </a:rPr>
              <a:t>分析做成困擾的原因和提出初步建議</a:t>
            </a:r>
          </a:p>
          <a:p>
            <a:pPr marL="623888" indent="-623888"/>
            <a:r>
              <a:rPr lang="en-US" altLang="zh-TW" sz="2600" b="1">
                <a:solidFill>
                  <a:srgbClr val="800040"/>
                </a:solidFill>
                <a:sym typeface="Symbol" pitchFamily="18" charset="2"/>
              </a:rPr>
              <a:t>4.    </a:t>
            </a:r>
            <a:r>
              <a:rPr lang="zh-TW" altLang="en-US" sz="2600" b="1">
                <a:solidFill>
                  <a:srgbClr val="800040"/>
                </a:solidFill>
                <a:sym typeface="Symbol" pitchFamily="18" charset="2"/>
              </a:rPr>
              <a:t>避免負面的表達方式：</a:t>
            </a:r>
            <a:r>
              <a:rPr lang="zh-TW" altLang="en-US" sz="2600" b="1" i="1">
                <a:solidFill>
                  <a:srgbClr val="800040"/>
                </a:solidFill>
                <a:sym typeface="Symbol" pitchFamily="18" charset="2"/>
              </a:rPr>
              <a:t>絕不訴諸暴力；絕不威脅，說：「若不</a:t>
            </a:r>
            <a:r>
              <a:rPr lang="en-US" altLang="zh-TW" sz="2600" b="1" i="1">
                <a:solidFill>
                  <a:srgbClr val="800040"/>
                </a:solidFill>
                <a:sym typeface="Symbol" pitchFamily="18" charset="2"/>
              </a:rPr>
              <a:t>…</a:t>
            </a:r>
            <a:r>
              <a:rPr lang="zh-TW" altLang="en-US" sz="2600" b="1" i="1">
                <a:solidFill>
                  <a:srgbClr val="800040"/>
                </a:solidFill>
                <a:sym typeface="Symbol" pitchFamily="18" charset="2"/>
              </a:rPr>
              <a:t>」；避免「冷戰」；絕不人身攻擊：你這懶虫、笨蛋</a:t>
            </a:r>
            <a:endParaRPr lang="en-US" altLang="zh-TW" sz="2600" b="1" i="1">
              <a:solidFill>
                <a:srgbClr val="800040"/>
              </a:solidFill>
              <a:sym typeface="Symbol" pitchFamily="18" charset="2"/>
            </a:endParaRPr>
          </a:p>
          <a:p>
            <a:pPr marL="623888" indent="-623888"/>
            <a:r>
              <a:rPr lang="en-US" altLang="zh-TW" sz="2600" b="1">
                <a:solidFill>
                  <a:srgbClr val="0000FF"/>
                </a:solidFill>
                <a:sym typeface="Symbol" pitchFamily="18" charset="2"/>
              </a:rPr>
              <a:t>5.    </a:t>
            </a: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鼓勵互動的溝通方式：</a:t>
            </a:r>
            <a:r>
              <a:rPr lang="zh-TW" altLang="en-US" sz="2600" b="1" i="1">
                <a:solidFill>
                  <a:srgbClr val="0000FF"/>
                </a:solidFill>
                <a:sym typeface="Symbol" pitchFamily="18" charset="2"/>
              </a:rPr>
              <a:t>給對方發言權，不獨佔講台；大聲無用；留神傾聽</a:t>
            </a:r>
          </a:p>
          <a:p>
            <a:pPr marL="623888" indent="-623888"/>
            <a:r>
              <a:rPr lang="en-US" altLang="zh-TW" sz="2600" b="1">
                <a:solidFill>
                  <a:srgbClr val="800040"/>
                </a:solidFill>
                <a:sym typeface="Symbol" pitchFamily="18" charset="2"/>
              </a:rPr>
              <a:t>6.    </a:t>
            </a:r>
            <a:r>
              <a:rPr lang="zh-TW" altLang="en-US" sz="2600" b="1">
                <a:solidFill>
                  <a:srgbClr val="800040"/>
                </a:solidFill>
                <a:sym typeface="Symbol" pitchFamily="18" charset="2"/>
              </a:rPr>
              <a:t>尊重彼此私隱：</a:t>
            </a:r>
            <a:r>
              <a:rPr lang="zh-TW" altLang="en-US" sz="2600" b="1" i="1">
                <a:solidFill>
                  <a:srgbClr val="800040"/>
                </a:solidFill>
                <a:sym typeface="Symbol" pitchFamily="18" charset="2"/>
              </a:rPr>
              <a:t>絕不在眾人或在其他家人面前吵架，彼此下不了台</a:t>
            </a:r>
          </a:p>
          <a:p>
            <a:pPr marL="623888" indent="-623888"/>
            <a:r>
              <a:rPr lang="en-US" altLang="zh-TW" sz="2600" b="1">
                <a:solidFill>
                  <a:srgbClr val="0000FF"/>
                </a:solidFill>
                <a:sym typeface="Symbol" pitchFamily="18" charset="2"/>
              </a:rPr>
              <a:t>7.    </a:t>
            </a:r>
            <a:r>
              <a:rPr lang="zh-TW" altLang="en-US" sz="2600" b="1">
                <a:solidFill>
                  <a:srgbClr val="0000FF"/>
                </a:solidFill>
                <a:sym typeface="Symbol" pitchFamily="18" charset="2"/>
              </a:rPr>
              <a:t>提出建設性方案：</a:t>
            </a:r>
            <a:r>
              <a:rPr lang="zh-TW" altLang="en-US" sz="2600" b="1" i="1">
                <a:solidFill>
                  <a:srgbClr val="0000FF"/>
                </a:solidFill>
                <a:sym typeface="Symbol" pitchFamily="18" charset="2"/>
              </a:rPr>
              <a:t>尋求折衷、雙贏、雙方均可部分滿足的方案</a:t>
            </a:r>
          </a:p>
          <a:p>
            <a:pPr marL="623888" indent="-623888"/>
            <a:r>
              <a:rPr lang="en-US" altLang="zh-TW" sz="2600" b="1">
                <a:solidFill>
                  <a:srgbClr val="800040"/>
                </a:solidFill>
                <a:sym typeface="Symbol" pitchFamily="18" charset="2"/>
              </a:rPr>
              <a:t>8.    </a:t>
            </a:r>
            <a:r>
              <a:rPr lang="zh-TW" altLang="en-US" sz="2600" b="1">
                <a:solidFill>
                  <a:srgbClr val="800040"/>
                </a:solidFill>
                <a:sym typeface="Symbol" pitchFamily="18" charset="2"/>
              </a:rPr>
              <a:t>擬定實踐步驟：</a:t>
            </a:r>
            <a:r>
              <a:rPr lang="zh-TW" altLang="en-US" sz="2600" b="1" i="1">
                <a:solidFill>
                  <a:srgbClr val="800040"/>
                </a:solidFill>
                <a:sym typeface="Symbol" pitchFamily="18" charset="2"/>
              </a:rPr>
              <a:t>一步一步的改善、暫定下次檢討時間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4"/>
          <p:cNvSpPr txBox="1">
            <a:spLocks noChangeArrowheads="1"/>
          </p:cNvSpPr>
          <p:nvPr/>
        </p:nvSpPr>
        <p:spPr bwMode="auto">
          <a:xfrm>
            <a:off x="142875" y="188913"/>
            <a:ext cx="88217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600" b="1">
                <a:solidFill>
                  <a:srgbClr val="008000"/>
                </a:solidFill>
              </a:rPr>
              <a:t>原則</a:t>
            </a:r>
            <a:r>
              <a:rPr lang="en-US" altLang="zh-TW" sz="2600" b="1">
                <a:solidFill>
                  <a:srgbClr val="008000"/>
                </a:solidFill>
              </a:rPr>
              <a:t>8    </a:t>
            </a:r>
            <a:r>
              <a:rPr lang="zh-TW" altLang="en-US" sz="2600" b="1">
                <a:solidFill>
                  <a:srgbClr val="008000"/>
                </a:solidFill>
              </a:rPr>
              <a:t>家不是一個講理的地方</a:t>
            </a:r>
          </a:p>
        </p:txBody>
      </p:sp>
      <p:sp>
        <p:nvSpPr>
          <p:cNvPr id="43011" name="Text Box 5"/>
          <p:cNvSpPr txBox="1">
            <a:spLocks noChangeArrowheads="1"/>
          </p:cNvSpPr>
          <p:nvPr/>
        </p:nvSpPr>
        <p:spPr bwMode="auto">
          <a:xfrm>
            <a:off x="142875" y="728663"/>
            <a:ext cx="8821738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600" b="1">
                <a:solidFill>
                  <a:srgbClr val="0000FF"/>
                </a:solidFill>
              </a:rPr>
              <a:t>家不是一個講理的地方。當夫婦之間開始據理力爭時，家裏便開始佈上陰影。兩人都會不自覺地各抱一堆面目全非的歪理，敵視對方，傷害對方，最後只能兩敗俱傷，難以收拾。多少夫妻，為了表面的一個</a:t>
            </a:r>
            <a:r>
              <a:rPr lang="en-US" altLang="zh-TW" sz="2600" b="1">
                <a:solidFill>
                  <a:srgbClr val="0000FF"/>
                </a:solidFill>
              </a:rPr>
              <a:t>〔</a:t>
            </a:r>
            <a:r>
              <a:rPr lang="zh-TW" altLang="en-US" sz="2600" b="1">
                <a:solidFill>
                  <a:srgbClr val="0000FF"/>
                </a:solidFill>
              </a:rPr>
              <a:t>理</a:t>
            </a:r>
            <a:r>
              <a:rPr lang="en-US" altLang="zh-TW" sz="2600" b="1">
                <a:solidFill>
                  <a:srgbClr val="0000FF"/>
                </a:solidFill>
              </a:rPr>
              <a:t>〕</a:t>
            </a:r>
            <a:r>
              <a:rPr lang="zh-TW" altLang="en-US" sz="2600" b="1">
                <a:solidFill>
                  <a:srgbClr val="0000FF"/>
                </a:solidFill>
              </a:rPr>
              <a:t>，落得負心無情。他們不知道，家不是講理的地方，不是算帳的地方。</a:t>
            </a:r>
          </a:p>
          <a:p>
            <a:endParaRPr lang="zh-TW" altLang="en-US" sz="2600" b="1">
              <a:solidFill>
                <a:srgbClr val="0000FF"/>
              </a:solidFill>
            </a:endParaRPr>
          </a:p>
          <a:p>
            <a:r>
              <a:rPr lang="zh-TW" altLang="en-US" sz="2600" b="1">
                <a:solidFill>
                  <a:srgbClr val="0000FF"/>
                </a:solidFill>
              </a:rPr>
              <a:t>家不是講理的地方，家該是講愛的地方。愛一時很容易，愛一生一世卻不容易。</a:t>
            </a:r>
            <a:r>
              <a:rPr lang="zh-TW" altLang="en-US" sz="2600" b="1">
                <a:solidFill>
                  <a:srgbClr val="800040"/>
                </a:solidFill>
              </a:rPr>
              <a:t>婚姻是個空盒子，你必須往裏面放東西，才能取回你要的東西；你放的愈多，得到的也就愈多。很多人結婚時，對婚姻有許多期盼，期盼從中可以得到富貴，藉慰，愛情，寧靜，快樂，健康，其實婚姻開始的時候，只是一個空盒子。走到一起的兩個人，一定要養成一個習慣，去給，去愛，彼此侍奉，彼此讚賞，日後，那個空盒子才會日漸豐富起來。</a:t>
            </a:r>
            <a:r>
              <a:rPr lang="zh-TW" altLang="en-US" b="1">
                <a:solidFill>
                  <a:srgbClr val="FF3399"/>
                </a:solidFill>
              </a:rPr>
              <a:t> </a:t>
            </a:r>
            <a:endParaRPr lang="en-US" altLang="zh-TW" b="1">
              <a:solidFill>
                <a:srgbClr val="FF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4"/>
          <p:cNvSpPr txBox="1">
            <a:spLocks noChangeArrowheads="1"/>
          </p:cNvSpPr>
          <p:nvPr/>
        </p:nvSpPr>
        <p:spPr bwMode="auto">
          <a:xfrm>
            <a:off x="142875" y="188913"/>
            <a:ext cx="88217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600" b="1">
                <a:solidFill>
                  <a:srgbClr val="008000"/>
                </a:solidFill>
              </a:rPr>
              <a:t>原則</a:t>
            </a:r>
            <a:r>
              <a:rPr lang="en-US" altLang="zh-TW" sz="2600" b="1">
                <a:solidFill>
                  <a:srgbClr val="008000"/>
                </a:solidFill>
              </a:rPr>
              <a:t>8    </a:t>
            </a:r>
            <a:r>
              <a:rPr lang="zh-TW" altLang="en-US" sz="2600" b="1">
                <a:solidFill>
                  <a:srgbClr val="008000"/>
                </a:solidFill>
              </a:rPr>
              <a:t>家不是一個講理的地方</a:t>
            </a:r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142875" y="728663"/>
            <a:ext cx="8821738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solidFill>
                  <a:srgbClr val="0000FF"/>
                </a:solidFill>
              </a:rPr>
              <a:t>愛一個人</a:t>
            </a:r>
            <a:r>
              <a:rPr lang="en-US" altLang="zh-TW" sz="2800" b="1">
                <a:solidFill>
                  <a:srgbClr val="0000FF"/>
                </a:solidFill>
              </a:rPr>
              <a:t>......</a:t>
            </a:r>
            <a:r>
              <a:rPr lang="zh-TW" altLang="en-US" sz="2800" b="1">
                <a:solidFill>
                  <a:srgbClr val="0000FF"/>
                </a:solidFill>
              </a:rPr>
              <a:t>要了解，也要開解；要道歉，也要道謝；要認錯，也要改錯；		要體貼，也要體諒；</a:t>
            </a:r>
          </a:p>
          <a:p>
            <a:r>
              <a:rPr lang="zh-TW" altLang="en-US" sz="2800" b="1">
                <a:solidFill>
                  <a:srgbClr val="0000FF"/>
                </a:solidFill>
              </a:rPr>
              <a:t>是接受，而不是忍受；		是寬容，而不是縱容；</a:t>
            </a:r>
          </a:p>
          <a:p>
            <a:r>
              <a:rPr lang="zh-TW" altLang="en-US" sz="2800" b="1">
                <a:solidFill>
                  <a:srgbClr val="0000FF"/>
                </a:solidFill>
              </a:rPr>
              <a:t>是支持，而不是支配；		是慰問，而不是質問；</a:t>
            </a:r>
          </a:p>
          <a:p>
            <a:r>
              <a:rPr lang="zh-TW" altLang="en-US" sz="2800" b="1">
                <a:solidFill>
                  <a:srgbClr val="0000FF"/>
                </a:solidFill>
              </a:rPr>
              <a:t>是傾訴，而不是控訴；		是難忘，而不是遺忘；</a:t>
            </a:r>
          </a:p>
          <a:p>
            <a:r>
              <a:rPr lang="zh-TW" altLang="en-US" sz="2800" b="1">
                <a:solidFill>
                  <a:srgbClr val="0000FF"/>
                </a:solidFill>
              </a:rPr>
              <a:t>是彼此交流，而不是凡事交代；</a:t>
            </a:r>
          </a:p>
          <a:p>
            <a:r>
              <a:rPr lang="zh-TW" altLang="en-US" sz="2800" b="1">
                <a:solidFill>
                  <a:srgbClr val="0000FF"/>
                </a:solidFill>
              </a:rPr>
              <a:t>是為對方默默祈求，而不是向對方諸多要求；</a:t>
            </a:r>
          </a:p>
          <a:p>
            <a:r>
              <a:rPr lang="zh-TW" altLang="en-US" sz="2800" b="1">
                <a:solidFill>
                  <a:srgbClr val="0000FF"/>
                </a:solidFill>
              </a:rPr>
              <a:t>可以浪漫，但不要浪費；	</a:t>
            </a:r>
          </a:p>
          <a:p>
            <a:r>
              <a:rPr lang="zh-TW" altLang="en-US" sz="2800" b="1">
                <a:solidFill>
                  <a:srgbClr val="0000FF"/>
                </a:solidFill>
              </a:rPr>
              <a:t>可以隨時牽手，但不要隨便分手；</a:t>
            </a:r>
          </a:p>
          <a:p>
            <a:endParaRPr lang="zh-TW" altLang="en-US" sz="2800" b="1">
              <a:solidFill>
                <a:srgbClr val="0000FF"/>
              </a:solidFill>
            </a:endParaRPr>
          </a:p>
          <a:p>
            <a:r>
              <a:rPr lang="zh-TW" altLang="en-US" sz="2800" b="1" i="1">
                <a:solidFill>
                  <a:srgbClr val="FF3399"/>
                </a:solidFill>
              </a:rPr>
              <a:t>以上的都做到了，即使不再愛一個人，也只有懷念，而不會懷恨。</a:t>
            </a:r>
            <a:endParaRPr lang="en-US" altLang="zh-TW" sz="2800" b="1" i="1">
              <a:solidFill>
                <a:srgbClr val="FF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2"/>
          <p:cNvSpPr txBox="1">
            <a:spLocks noChangeArrowheads="1"/>
          </p:cNvSpPr>
          <p:nvPr/>
        </p:nvSpPr>
        <p:spPr bwMode="auto">
          <a:xfrm>
            <a:off x="142875" y="18891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前言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42875" y="1052513"/>
            <a:ext cx="8821738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</a:rPr>
              <a:t>有一個人做夢，來到一間兩層樓的屋子裡。進到第一層樓時，發現在一張長長的大桌子旁坐滿了人，而桌子上擺滿了豐盛佳餚，可是沒有人能吃得到，因為大家的手臂受到魔法師咒詛，全都變成僵直，手肘不能彎曲，不能把美食夾到口中，所以個個愁眉苦臉。</a:t>
            </a:r>
          </a:p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800040"/>
                </a:solidFill>
              </a:rPr>
              <a:t>但是他卻聽到樓上充滿了歡愉的笑聲，他好奇的上樓一看，同樣是一群手肘不能彎曲的人，但大家卻吃興高彩烈。原來每個人為坐對面的人餵食，結果大家都吃得很高興。</a:t>
            </a:r>
            <a:r>
              <a:rPr lang="zh-TW" altLang="en-US" sz="2800" b="1">
                <a:solidFill>
                  <a:srgbClr val="FF0080"/>
                </a:solidFill>
              </a:rPr>
              <a:t> </a:t>
            </a:r>
            <a:endParaRPr lang="en-US" altLang="zh-TW" sz="2800" b="1">
              <a:solidFill>
                <a:srgbClr val="FF00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4"/>
          <p:cNvSpPr txBox="1">
            <a:spLocks noChangeArrowheads="1"/>
          </p:cNvSpPr>
          <p:nvPr/>
        </p:nvSpPr>
        <p:spPr bwMode="auto">
          <a:xfrm>
            <a:off x="142875" y="188913"/>
            <a:ext cx="88217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600" b="1">
                <a:solidFill>
                  <a:srgbClr val="008000"/>
                </a:solidFill>
              </a:rPr>
              <a:t>一個感人的故事</a:t>
            </a:r>
          </a:p>
        </p:txBody>
      </p:sp>
      <p:sp>
        <p:nvSpPr>
          <p:cNvPr id="47107" name="Text Box 5"/>
          <p:cNvSpPr txBox="1">
            <a:spLocks noChangeArrowheads="1"/>
          </p:cNvSpPr>
          <p:nvPr/>
        </p:nvSpPr>
        <p:spPr bwMode="auto">
          <a:xfrm>
            <a:off x="142875" y="728663"/>
            <a:ext cx="8821738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solidFill>
                  <a:srgbClr val="0000FF"/>
                </a:solidFill>
              </a:rPr>
              <a:t>一對夫婦在婚後十一年生了一個男孩，夫妻恩愛，男孩自然是二人的寶。男孩兩歲的某天，丈夫在出門上班之際，看到桌上有一藥瓶打開了，不過因為趕時間，他只揚聲妻子把藥瓶收好，然後就關上門上班去。妻子在廚房忙得團團轉，就忘了丈夫的叮囑。 </a:t>
            </a:r>
          </a:p>
          <a:p>
            <a:endParaRPr lang="zh-TW" altLang="en-US" sz="2800" b="1">
              <a:solidFill>
                <a:srgbClr val="0000FF"/>
              </a:solidFill>
            </a:endParaRPr>
          </a:p>
          <a:p>
            <a:r>
              <a:rPr lang="zh-TW" altLang="en-US" sz="2800" b="1">
                <a:solidFill>
                  <a:srgbClr val="0000FF"/>
                </a:solidFill>
              </a:rPr>
              <a:t>男孩拿藥瓶，覺得好奇、又被藥水的顏色吸引，於是一飲而盡。藥水成份厲害，即使成人服用也只能用少量。男孩</a:t>
            </a:r>
            <a:r>
              <a:rPr lang="en-US" altLang="zh-TW" sz="2800" b="1">
                <a:solidFill>
                  <a:srgbClr val="0000FF"/>
                </a:solidFill>
              </a:rPr>
              <a:t>Overdose</a:t>
            </a:r>
            <a:r>
              <a:rPr lang="zh-TW" altLang="en-US" sz="2800" b="1">
                <a:solidFill>
                  <a:srgbClr val="0000FF"/>
                </a:solidFill>
              </a:rPr>
              <a:t>，被送到醫院後，返魂乏術。 </a:t>
            </a:r>
          </a:p>
          <a:p>
            <a:endParaRPr lang="zh-TW" altLang="en-US" sz="2800" b="1">
              <a:solidFill>
                <a:srgbClr val="0000FF"/>
              </a:solidFill>
            </a:endParaRPr>
          </a:p>
          <a:p>
            <a:r>
              <a:rPr lang="zh-TW" altLang="en-US" sz="2800" b="1">
                <a:solidFill>
                  <a:srgbClr val="0000FF"/>
                </a:solidFill>
              </a:rPr>
              <a:t>妻子被事實嚇呆了，不知如何面對丈夫。緊張的父親趕到醫院，得知噩耗非常傷心，看兒子的屍體，望了妻子一眼，然後說了四個字。你估，丈夫說了甚麼？</a:t>
            </a:r>
            <a:r>
              <a:rPr lang="zh-TW" altLang="en-US" sz="2800">
                <a:solidFill>
                  <a:srgbClr val="0000FF"/>
                </a:solidFill>
              </a:rPr>
              <a:t> </a:t>
            </a:r>
            <a:endParaRPr lang="en-US" altLang="zh-TW" sz="28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4"/>
          <p:cNvSpPr txBox="1">
            <a:spLocks noChangeArrowheads="1"/>
          </p:cNvSpPr>
          <p:nvPr/>
        </p:nvSpPr>
        <p:spPr bwMode="auto">
          <a:xfrm>
            <a:off x="142875" y="188913"/>
            <a:ext cx="88217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600" b="1">
                <a:solidFill>
                  <a:srgbClr val="008000"/>
                </a:solidFill>
              </a:rPr>
              <a:t>一個感人的故事</a:t>
            </a:r>
          </a:p>
        </p:txBody>
      </p:sp>
      <p:sp>
        <p:nvSpPr>
          <p:cNvPr id="49155" name="Text Box 5"/>
          <p:cNvSpPr txBox="1">
            <a:spLocks noChangeArrowheads="1"/>
          </p:cNvSpPr>
          <p:nvPr/>
        </p:nvSpPr>
        <p:spPr bwMode="auto">
          <a:xfrm>
            <a:off x="142875" y="728663"/>
            <a:ext cx="8821738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solidFill>
                  <a:srgbClr val="FF0000"/>
                </a:solidFill>
              </a:rPr>
              <a:t>「 </a:t>
            </a:r>
            <a:r>
              <a:rPr lang="en-US" altLang="zh-TW" sz="2800" b="1">
                <a:solidFill>
                  <a:srgbClr val="FF0000"/>
                </a:solidFill>
              </a:rPr>
              <a:t>I love you darling </a:t>
            </a:r>
            <a:r>
              <a:rPr lang="zh-TW" altLang="en-US" sz="2800" b="1">
                <a:solidFill>
                  <a:srgbClr val="FF0000"/>
                </a:solidFill>
              </a:rPr>
              <a:t>。 」</a:t>
            </a:r>
            <a:r>
              <a:rPr lang="zh-TW" altLang="en-US" sz="2800" b="1"/>
              <a:t> </a:t>
            </a:r>
          </a:p>
          <a:p>
            <a:r>
              <a:rPr lang="zh-TW" altLang="en-US" sz="2800" b="1">
                <a:solidFill>
                  <a:srgbClr val="800040"/>
                </a:solidFill>
              </a:rPr>
              <a:t>這反應是</a:t>
            </a:r>
            <a:r>
              <a:rPr lang="en-US" altLang="zh-TW" sz="2800" b="1">
                <a:solidFill>
                  <a:srgbClr val="800040"/>
                </a:solidFill>
              </a:rPr>
              <a:t>Proactive</a:t>
            </a:r>
            <a:r>
              <a:rPr lang="zh-TW" altLang="en-US" sz="2800" b="1">
                <a:solidFill>
                  <a:srgbClr val="800040"/>
                </a:solidFill>
              </a:rPr>
              <a:t>的（即反過來控制局面，而不被局面控制）。這丈夫是人類關係的天才，因為兒子的死已成事實，再吵再罵也不會改變事實，只惹來更多的傷心，而且不只自己失去兒子，妻子也失去兒子。 </a:t>
            </a:r>
          </a:p>
          <a:p>
            <a:endParaRPr lang="zh-TW" altLang="en-US" sz="2800" b="1">
              <a:solidFill>
                <a:srgbClr val="0000FF"/>
              </a:solidFill>
            </a:endParaRPr>
          </a:p>
          <a:p>
            <a:r>
              <a:rPr lang="zh-TW" altLang="en-US" sz="2800" b="1">
                <a:solidFill>
                  <a:srgbClr val="0000FF"/>
                </a:solidFill>
              </a:rPr>
              <a:t>故事主旨是彰顯人類選擇的自我層次，同一件不幸事，你可以怨天尤人，互相責難，諉過於人，又或不停自責但事情卻不因這些而改變，這一切只改變了你和日後的生活，負著疤痕的活下去</a:t>
            </a:r>
            <a:r>
              <a:rPr lang="en-US" altLang="zh-TW" sz="2800" b="1">
                <a:solidFill>
                  <a:srgbClr val="0000FF"/>
                </a:solidFill>
              </a:rPr>
              <a:t>. </a:t>
            </a:r>
            <a:r>
              <a:rPr lang="zh-TW" altLang="en-US" sz="2800" b="1">
                <a:solidFill>
                  <a:srgbClr val="0000FF"/>
                </a:solidFill>
              </a:rPr>
              <a:t>反之，放下仇怨恨和懼怕，放下過去，勇敢的活下去，事情的境況原來並不如想像中壞，由人去轉變環境，而不是被外界事物牽著走。</a:t>
            </a:r>
            <a:endParaRPr lang="en-US" altLang="zh-TW" sz="2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4"/>
          <p:cNvSpPr txBox="1">
            <a:spLocks noChangeArrowheads="1"/>
          </p:cNvSpPr>
          <p:nvPr/>
        </p:nvSpPr>
        <p:spPr bwMode="auto">
          <a:xfrm>
            <a:off x="142875" y="-26988"/>
            <a:ext cx="8821738" cy="48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600" b="1">
                <a:solidFill>
                  <a:srgbClr val="008000"/>
                </a:solidFill>
              </a:rPr>
              <a:t>原則</a:t>
            </a:r>
            <a:r>
              <a:rPr lang="en-US" altLang="zh-TW" sz="2600" b="1">
                <a:solidFill>
                  <a:srgbClr val="008000"/>
                </a:solidFill>
              </a:rPr>
              <a:t>9    </a:t>
            </a:r>
            <a:r>
              <a:rPr lang="zh-TW" altLang="en-US" sz="2600" b="1">
                <a:solidFill>
                  <a:srgbClr val="008000"/>
                </a:solidFill>
              </a:rPr>
              <a:t>感激你的家人</a:t>
            </a:r>
          </a:p>
        </p:txBody>
      </p:sp>
      <p:sp>
        <p:nvSpPr>
          <p:cNvPr id="51203" name="Text Box 5"/>
          <p:cNvSpPr txBox="1">
            <a:spLocks noChangeArrowheads="1"/>
          </p:cNvSpPr>
          <p:nvPr/>
        </p:nvSpPr>
        <p:spPr bwMode="auto">
          <a:xfrm>
            <a:off x="142875" y="441325"/>
            <a:ext cx="8821738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 b="1"/>
              <a:t>那晚，佳芬跟媽媽吵架之後什麼都沒帶，就隻身往外跑。可是，走了一段路，佳芬發現，她身上竟然一毛都沒帶，連打電話銅板也沒有！她走著走著肚子餓了，看到前面有個麵攤，香噴噴的，好想吃！可是，她沒錢！</a:t>
            </a:r>
            <a:br>
              <a:rPr lang="zh-TW" altLang="en-US" sz="2400" b="1"/>
            </a:br>
            <a:r>
              <a:rPr lang="zh-TW" altLang="en-US" sz="2400" b="1"/>
              <a:t>過一陣子後，麵攤老闆看到佳芬還站在那邊，久久沒離去，就問：「小姐，請問妳是不是要吃麵？」</a:t>
            </a:r>
            <a:br>
              <a:rPr lang="zh-TW" altLang="en-US" sz="2400" b="1"/>
            </a:br>
            <a:r>
              <a:rPr lang="zh-TW" altLang="en-US" sz="2400" b="1"/>
              <a:t>「可是．．．可是我忘了帶錢．．」佳芬不好意思地回答。</a:t>
            </a:r>
            <a:br>
              <a:rPr lang="zh-TW" altLang="en-US" sz="2400" b="1"/>
            </a:br>
            <a:r>
              <a:rPr lang="zh-TW" altLang="en-US" sz="2400" b="1"/>
              <a:t>麵攤老闆熱心地說：「沒關係，我可以請妳吃ㄚ！來，我下碗餛飩麵給妳吃！」</a:t>
            </a:r>
            <a:br>
              <a:rPr lang="zh-TW" altLang="en-US" sz="2400" b="1"/>
            </a:br>
            <a:r>
              <a:rPr lang="zh-TW" altLang="en-US" sz="2400" b="1"/>
              <a:t>不久，老闆端來麵和一些小菜。佳芬吃了幾口，竟然掉下眼淚來。「小姐，妳怎麼啦？」老闆問。</a:t>
            </a:r>
            <a:br>
              <a:rPr lang="zh-TW" altLang="en-US" sz="2400" b="1"/>
            </a:br>
            <a:r>
              <a:rPr lang="zh-TW" altLang="en-US" sz="2400" b="1"/>
              <a:t>「沒有，我只是很感激！」佳芬擦著淚水，對老闆說道：「你是陌生人，我們又</a:t>
            </a:r>
            <a:br>
              <a:rPr lang="zh-TW" altLang="en-US" sz="2400" b="1"/>
            </a:br>
            <a:r>
              <a:rPr lang="zh-TW" altLang="en-US" sz="2400" b="1"/>
              <a:t>不認識，只不過在路上看到我，就對我這麼好，願意煮麵給我吃！可是．．．我自己的媽媽，我跟她吵架，她竟然把我趕出來，還叫我不要再回去！．．．你是陌生人都能對我這麼好，而我自己的媽媽，竟然對我這麼絕情．</a:t>
            </a:r>
            <a:r>
              <a:rPr lang="zh-TW" altLang="en-US" sz="2400"/>
              <a:t> </a:t>
            </a:r>
            <a:endParaRPr lang="en-US" altLang="zh-TW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001125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8000"/>
                </a:solidFill>
              </a:rPr>
              <a:t>原則</a:t>
            </a:r>
            <a:r>
              <a:rPr lang="en-US" altLang="zh-TW" sz="2800" b="1">
                <a:solidFill>
                  <a:srgbClr val="008000"/>
                </a:solidFill>
              </a:rPr>
              <a:t>9    </a:t>
            </a:r>
            <a:r>
              <a:rPr lang="zh-TW" altLang="en-US" sz="2800" b="1">
                <a:solidFill>
                  <a:srgbClr val="008000"/>
                </a:solidFill>
              </a:rPr>
              <a:t>感激你的家人</a:t>
            </a:r>
          </a:p>
          <a:p>
            <a:pPr>
              <a:spcBef>
                <a:spcPct val="5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那晚，佳芬跟媽媽吵架之後什麼都沒帶，就隻身往外跑。走了一段路，佳芬發現，她身上竟然一毛都沒帶，連打電話銅板也沒有！</a:t>
            </a: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她走著走著肚子餓了，看到前面有個麵攤，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   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香噴噴的，好想吃！可是，她沒錢！過一陣子，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 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麵攤老闆看到佳芬還站在那邊，久久沒離去，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 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就問：「小姐，請問妳是不是要吃麵？」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「可是．．．可是我忘了帶錢．．」佳芬不好意思地回答。</a:t>
            </a:r>
            <a:endParaRPr kumimoji="0" lang="zh-TW" altLang="en-US" sz="3200" b="1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001125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麵攤老闆熱心地說：「沒關係，我可以請妳吃ㄚ！來，我下碗餛飩麵給妳吃！」不久，老闆端來麵和一些小菜。佳芬吃了幾口，竟然掉下眼淚來。</a:t>
            </a: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「小姐，妳怎麼啦？」老闆問。「沒有，我只是很感激！」佳芬擦著淚水，對老闆說道：「你是陌生人，我們又不認識，只不過在路上看到我，就對我這麼好，願意煮麵給我吃！可是．．．我自己的媽媽，我跟她吵架，她竟然把我趕出來，還叫我不要再回去！．．．你是陌生人都能對我這麼好，而我自己的媽媽，竟然對我這麼絕情．．．．」</a:t>
            </a:r>
            <a:endParaRPr kumimoji="0" lang="zh-TW" altLang="en-US" sz="30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001125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老闆聽了，委婉地說道：「小姐，妳這麼會這樣想呢！妳想想看，我不過煮碗麵給妳吃，妳就這麼感激我，那妳自己媽媽，煮了十多年的麵和飯給妳吃，妳怎麼不會感激她呢？妳怎麼還要跟她吵架？」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佳芬一聽，整個人楞住了！是！陌生人的一碗麵，我都那麼感激，而我媽一個人辛苦地養我也煮了二十多年的麵和飯給我吃，我怎麼沒有感激她呢？．．．．而且，只為了小小的事，就和媽媽大吵一架。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zh-TW" altLang="en-US" sz="30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288463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匆匆吃完麵後，佳芬鼓起勇氣，往家的方向走，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她好想真心地對媽說：「媽，對不起，我錯了！」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當佳芬走到家巷口時，看到疲憊、著急的母親，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已經在四處地張望．．．看到佳芬時，媽媽就先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開口說：「阿芬，趕快回去吧！我飯都已經煮好，妳再不趕快回去吃，菜都涼了！」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此時，佳芬的眼淚，又不爭氣地掉了下來！。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有時候，我們會對別人給予小惠「感激不盡」，卻對親人，父母的一輩子恩情「視而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?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不見」！ 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zh-TW" altLang="en-US" sz="30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036050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zh-TW" altLang="en-US" sz="3000" b="1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原則</a:t>
            </a:r>
            <a:r>
              <a:rPr kumimoji="0" lang="en-US" altLang="zh-TW" sz="3000" b="1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10  </a:t>
            </a:r>
            <a:r>
              <a:rPr kumimoji="0" lang="zh-TW" altLang="en-US" sz="3000" b="1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善待我們的父母</a:t>
            </a:r>
            <a:r>
              <a:rPr kumimoji="0" lang="zh-TW" altLang="en-US" sz="30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 </a:t>
            </a:r>
          </a:p>
          <a:p>
            <a:pPr eaLnBrk="0" hangingPunct="0">
              <a:spcBef>
                <a:spcPct val="20000"/>
              </a:spcBef>
            </a:pPr>
            <a:endParaRPr kumimoji="0" lang="zh-TW" altLang="en-US" sz="3200" b="1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老人安養院牆上發現的一篇文章</a:t>
            </a:r>
            <a:r>
              <a:rPr kumimoji="0" lang="en-US" altLang="zh-TW" sz="3200"/>
              <a:t> </a:t>
            </a:r>
            <a:endParaRPr kumimoji="0" lang="en-US" altLang="zh-TW" sz="300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endParaRPr kumimoji="0" lang="en-US" altLang="zh-TW" sz="32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孩子！當你還很小的時候，我花了很多時間，教你慢慢用湯匙、用筷子吃東西。教你繫鞋帶、扣扣子、溜滑梯、教你穿衣服、梳頭髮、擰鼻涕。這些和你在一起的點點滴滴</a:t>
            </a:r>
            <a: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是多麼的令我懷念不已。</a:t>
            </a:r>
          </a:p>
          <a:p>
            <a:pPr eaLnBrk="0" hangingPunct="0"/>
            <a:endParaRPr kumimoji="0" lang="en-US" altLang="zh-TW" sz="32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zh-TW" altLang="en-US" sz="30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036050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孩子！你忘記我們練習了好幾百回，才學會的第一首娃娃歌嗎？是否還記得每天總要我絞盡腦汁，去回答不知道你從哪裡冒出來的</a:t>
            </a:r>
            <a:r>
              <a:rPr kumimoji="0" lang="zh-TW" altLang="en-US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問題</a:t>
            </a:r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嗎？</a:t>
            </a:r>
            <a:endParaRPr kumimoji="0" lang="en-US" altLang="zh-TW" sz="32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endParaRPr kumimoji="0" lang="en-US" altLang="zh-TW" sz="32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所以，當我重覆又重覆說著老掉牙的故事，哼著孩提時代的兒歌時，體諒我</a:t>
            </a:r>
            <a: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讓我繼續沉醉在這些回憶中吧！切望你，也能陪著我閒話家常吧！</a:t>
            </a:r>
            <a:endParaRPr kumimoji="0" lang="zh-TW" altLang="en-US" sz="32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endParaRPr kumimoji="0" lang="zh-TW" altLang="en-US" sz="32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zh-TW" altLang="zh-TW" sz="3200" b="1">
                <a:solidFill>
                  <a:srgbClr val="800000"/>
                </a:solidFill>
                <a:ea typeface="標楷體" pitchFamily="65" charset="-120"/>
              </a:rPr>
              <a:t>孩子，現在我常忘了扣扣子、繫鞋帶。吃飯時，會弄髒衣服，梳頭髮時手還會不停的抖，不要催促我，要對我多一點耐心和溫柔，只要有你在一起，就會有很多的溫暖湧上心頭。</a:t>
            </a:r>
            <a: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 </a:t>
            </a:r>
            <a:r>
              <a:rPr kumimoji="0" lang="en-US" altLang="zh-TW" sz="3200" b="1">
                <a:solidFill>
                  <a:srgbClr val="800000"/>
                </a:solidFill>
                <a:ea typeface="標楷體" pitchFamily="65" charset="-120"/>
              </a:rPr>
              <a:t/>
            </a:r>
            <a:br>
              <a:rPr kumimoji="0" lang="en-US" altLang="zh-TW" sz="3200" b="1">
                <a:solidFill>
                  <a:srgbClr val="800000"/>
                </a:solidFill>
                <a:ea typeface="標楷體" pitchFamily="65" charset="-120"/>
              </a:rPr>
            </a:br>
            <a:r>
              <a:rPr kumimoji="0" lang="en-US" altLang="zh-TW" b="1">
                <a:solidFill>
                  <a:srgbClr val="800000"/>
                </a:solidFill>
              </a:rPr>
              <a:t> </a:t>
            </a:r>
            <a:br>
              <a:rPr kumimoji="0" lang="en-US" altLang="zh-TW" b="1">
                <a:solidFill>
                  <a:srgbClr val="800000"/>
                </a:solidFill>
              </a:rPr>
            </a:br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zh-TW" altLang="en-US" sz="3200" b="1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036050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孩子！如今，我的腳站也站不穩，走也走不動。所以，請你緊緊的握著我的手，陪著我，慢慢的。就像當年一樣，我帶著你一步一步地走。</a:t>
            </a:r>
          </a:p>
          <a:p>
            <a:pPr eaLnBrk="0" hangingPunct="0"/>
            <a: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</a:br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若為人子女也不懂如何體諒他們，那他們便只能於痛苦中渡過餘生，黑暗中</a:t>
            </a:r>
            <a: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.........</a:t>
            </a:r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逝去</a:t>
            </a:r>
            <a: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...</a:t>
            </a:r>
          </a:p>
          <a:p>
            <a:pPr eaLnBrk="0" hangingPunct="0"/>
            <a:endParaRPr kumimoji="0" lang="zh-TW" altLang="en-US" sz="32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zh-TW" altLang="en-US" sz="2800" b="1" i="1">
                <a:solidFill>
                  <a:srgbClr val="0000FF"/>
                </a:solidFill>
              </a:rPr>
              <a:t>弗</a:t>
            </a:r>
            <a:r>
              <a:rPr kumimoji="0" lang="en-US" altLang="zh-TW" sz="2800" b="1" i="1">
                <a:solidFill>
                  <a:srgbClr val="0000FF"/>
                </a:solidFill>
              </a:rPr>
              <a:t>6:1-2    </a:t>
            </a:r>
            <a:r>
              <a:rPr kumimoji="0" lang="zh-TW" altLang="en-US" sz="2800" b="1" i="1">
                <a:solidFill>
                  <a:srgbClr val="0000FF"/>
                </a:solidFill>
              </a:rPr>
              <a:t>你們做兒女的，要在主裡聽從父母，這是理所當然的。「要孝敬父母，使你得福，在世長壽。」這是第一條帶應許的誡命。 </a:t>
            </a:r>
            <a:endParaRPr kumimoji="0" lang="zh-TW" altLang="zh-TW" sz="2800" b="1" i="1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zh-TW" altLang="en-US" sz="3200" b="1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/>
          <p:cNvSpPr txBox="1">
            <a:spLocks noChangeArrowheads="1"/>
          </p:cNvSpPr>
          <p:nvPr/>
        </p:nvSpPr>
        <p:spPr bwMode="auto">
          <a:xfrm>
            <a:off x="142875" y="18891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前言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42875" y="1052513"/>
            <a:ext cx="8821738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人不可以不依靠別人而獨立生活。</a:t>
            </a:r>
          </a:p>
          <a:p>
            <a:r>
              <a:rPr lang="en-US" altLang="zh-TW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不少生產需要分工合作才能完成，如飛行服務隊救人人需要配偶才能建立家庭、傳宗接代。</a:t>
            </a:r>
            <a:r>
              <a:rPr lang="en-US" altLang="zh-TW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endParaRPr lang="zh-TW" altLang="en-US" sz="2800" b="1">
              <a:solidFill>
                <a:srgbClr val="FF0000"/>
              </a:solidFill>
              <a:ea typeface="標楷體" pitchFamily="65" charset="-120"/>
            </a:endParaRPr>
          </a:p>
          <a:p>
            <a:r>
              <a:rPr lang="zh-TW" altLang="en-US" sz="2800" b="1">
                <a:solidFill>
                  <a:srgbClr val="FF0000"/>
                </a:solidFill>
                <a:ea typeface="標楷體" pitchFamily="65" charset="-120"/>
              </a:rPr>
              <a:t>在生命道路上，我們需要和其他人互相扶持，一起成長</a:t>
            </a:r>
            <a:endParaRPr lang="en-US" altLang="zh-TW" sz="2800" b="1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b="1">
              <a:solidFill>
                <a:srgbClr val="4B3025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b="1">
              <a:solidFill>
                <a:srgbClr val="4B3025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b="1">
              <a:solidFill>
                <a:srgbClr val="4B3025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>
                <a:solidFill>
                  <a:srgbClr val="993300"/>
                </a:solidFill>
              </a:rPr>
              <a:t>與人相處是一大學問。其中一個難相處的原因是因為  我們不喜歡對方、覺得對方有多多問題。</a:t>
            </a:r>
            <a:endParaRPr lang="en-US" altLang="zh-TW" sz="2800" b="1">
              <a:solidFill>
                <a:srgbClr val="993300"/>
              </a:solidFill>
            </a:endParaRPr>
          </a:p>
          <a:p>
            <a:endParaRPr lang="en-US" altLang="zh-TW" sz="2800" b="1">
              <a:solidFill>
                <a:srgbClr val="4B302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2"/>
          <p:cNvSpPr txBox="1">
            <a:spLocks noChangeArrowheads="1"/>
          </p:cNvSpPr>
          <p:nvPr/>
        </p:nvSpPr>
        <p:spPr bwMode="auto">
          <a:xfrm>
            <a:off x="142875" y="18891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原則</a:t>
            </a:r>
            <a:r>
              <a:rPr lang="en-US" altLang="zh-TW" sz="2800" b="1">
                <a:solidFill>
                  <a:srgbClr val="009900"/>
                </a:solidFill>
              </a:rPr>
              <a:t>1    </a:t>
            </a:r>
            <a:r>
              <a:rPr lang="zh-TW" altLang="en-US" sz="2800" b="1">
                <a:solidFill>
                  <a:srgbClr val="009900"/>
                </a:solidFill>
              </a:rPr>
              <a:t>改變你的觀察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42875" y="1052513"/>
            <a:ext cx="8821738" cy="543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</a:rPr>
              <a:t>有位老師進了教室，在白板上點了一個黑點。他問班上的學生說：「這是什麼？」</a:t>
            </a:r>
          </a:p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</a:rPr>
              <a:t>大家都異口同聲說：「一個黑點。」老師故作驚訝的說：「只有一個黑點嗎？這麼大的白板大家都沒有看見嗎？」</a:t>
            </a:r>
            <a:r>
              <a:rPr lang="zh-TW" altLang="en-US" sz="2800"/>
              <a:t> </a:t>
            </a:r>
          </a:p>
          <a:p>
            <a:pPr>
              <a:spcBef>
                <a:spcPct val="50000"/>
              </a:spcBef>
            </a:pPr>
            <a:endParaRPr lang="zh-TW" altLang="en-US" sz="2800" b="1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看到的是什麼？每個人身上都總有一些優點和缺點，但你看到的是哪些呢？是否只看到別人身上的「黑點」卻忽略了他擁有的一大片白板（優點）？其實每個人必定有很多的優點，換一個角度去看吧！你會有更多新發現。</a:t>
            </a:r>
            <a:endParaRPr lang="en-US" altLang="zh-TW" sz="280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"/>
          <p:cNvSpPr txBox="1">
            <a:spLocks noChangeArrowheads="1"/>
          </p:cNvSpPr>
          <p:nvPr/>
        </p:nvSpPr>
        <p:spPr bwMode="auto">
          <a:xfrm>
            <a:off x="142875" y="8096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b="1">
                <a:solidFill>
                  <a:srgbClr val="009900"/>
                </a:solidFill>
              </a:rPr>
              <a:t>1.   </a:t>
            </a:r>
            <a:r>
              <a:rPr lang="zh-TW" altLang="en-US" sz="2800" b="1">
                <a:solidFill>
                  <a:srgbClr val="009900"/>
                </a:solidFill>
              </a:rPr>
              <a:t>多欣賞、讚美、體諒、包容</a:t>
            </a:r>
            <a:endParaRPr lang="en-US" altLang="zh-TW" sz="2800" b="1">
              <a:solidFill>
                <a:srgbClr val="009900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79388" y="657225"/>
            <a:ext cx="8821737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GB" sz="2800" b="1">
                <a:solidFill>
                  <a:srgbClr val="0000FF"/>
                </a:solidFill>
              </a:rPr>
              <a:t>路</a:t>
            </a:r>
            <a:r>
              <a:rPr lang="en-US" altLang="zh-TW" sz="2800" b="1">
                <a:solidFill>
                  <a:srgbClr val="0000FF"/>
                </a:solidFill>
              </a:rPr>
              <a:t>6:41-42	   </a:t>
            </a:r>
            <a:r>
              <a:rPr lang="zh-TW" altLang="en-GB" sz="2800" b="1">
                <a:solidFill>
                  <a:srgbClr val="0000FF"/>
                </a:solidFill>
              </a:rPr>
              <a:t>為甚麼看見你弟兄眼中有刺，卻不想自己眼中有梁木呢。你不見自己眼中有梁木，怎能對你弟兄說：容我去掉你眼中的刺呢，你這假冒為善的人，先去掉自己眼中的梁木，然後才能看得清楚，去掉你弟兄眼中的刺。</a:t>
            </a:r>
          </a:p>
          <a:p>
            <a:r>
              <a:rPr lang="zh-TW" altLang="en-GB" sz="2800" b="1">
                <a:solidFill>
                  <a:srgbClr val="800040"/>
                </a:solidFill>
              </a:rPr>
              <a:t>約</a:t>
            </a:r>
            <a:r>
              <a:rPr lang="en-US" altLang="zh-TW" sz="2800" b="1">
                <a:solidFill>
                  <a:srgbClr val="800040"/>
                </a:solidFill>
              </a:rPr>
              <a:t>8:3-11       </a:t>
            </a:r>
            <a:r>
              <a:rPr lang="zh-TW" altLang="en-GB" sz="2800" b="1">
                <a:solidFill>
                  <a:srgbClr val="800040"/>
                </a:solidFill>
              </a:rPr>
              <a:t>文士和法利賽人，帶著一個行淫時被拿的婦人來，叫他站在當中。就對耶穌說：夫子，這婦人是正行淫之時被拿的。摩西在律法上所吩咐我們，把這樣的婦人用石頭打死，你說該把他怎麼樣呢。</a:t>
            </a:r>
          </a:p>
          <a:p>
            <a:r>
              <a:rPr lang="zh-TW" altLang="en-GB" sz="2800" b="1">
                <a:solidFill>
                  <a:srgbClr val="800040"/>
                </a:solidFill>
              </a:rPr>
              <a:t>耶穌就對他們說：你們中間誰是沒有罪的，誰就可以先拿石頭打他。他們聽見這話，就從老到少一個一個的都出去了，只剩下耶穌一人，還有那婦人仍然站在當中。耶穌說：我也不定你的罪，去罷，從此不要再犯罪了。</a:t>
            </a:r>
            <a:endParaRPr lang="en-US" altLang="zh-TW" sz="2800" b="1">
              <a:solidFill>
                <a:srgbClr val="80004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142875" y="8096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原則</a:t>
            </a:r>
            <a:r>
              <a:rPr lang="en-US" altLang="zh-TW" sz="2800" b="1">
                <a:solidFill>
                  <a:srgbClr val="009900"/>
                </a:solidFill>
              </a:rPr>
              <a:t>2    </a:t>
            </a:r>
            <a:r>
              <a:rPr lang="zh-TW" altLang="en-US" sz="2800" b="1">
                <a:solidFill>
                  <a:srgbClr val="009900"/>
                </a:solidFill>
              </a:rPr>
              <a:t>多欣賞、讚美、體諒、包容</a:t>
            </a:r>
            <a:endParaRPr lang="en-US" altLang="zh-TW" sz="2800" b="1">
              <a:solidFill>
                <a:srgbClr val="009900"/>
              </a:solidFill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79388" y="1211263"/>
            <a:ext cx="8821737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GB" sz="2800" b="1">
                <a:solidFill>
                  <a:srgbClr val="0000FF"/>
                </a:solidFill>
              </a:rPr>
              <a:t>太</a:t>
            </a:r>
            <a:r>
              <a:rPr lang="en-US" altLang="zh-TW" sz="2800" b="1">
                <a:solidFill>
                  <a:srgbClr val="0000FF"/>
                </a:solidFill>
              </a:rPr>
              <a:t>18:21-22    </a:t>
            </a:r>
            <a:r>
              <a:rPr lang="zh-TW" altLang="en-GB" sz="2800" b="1">
                <a:solidFill>
                  <a:srgbClr val="0000FF"/>
                </a:solidFill>
              </a:rPr>
              <a:t>那時彼得進前來，對耶穌說：主阿，我弟兄得罪我，我當饒恕他幾次呢。到七次可以麼。耶穌說：我對你說：不是到七次，乃是到七十個七次。</a:t>
            </a:r>
          </a:p>
          <a:p>
            <a:endParaRPr lang="zh-TW" altLang="en-GB" sz="2800" b="1">
              <a:solidFill>
                <a:srgbClr val="0000FF"/>
              </a:solidFill>
            </a:endParaRPr>
          </a:p>
          <a:p>
            <a:endParaRPr lang="zh-TW" altLang="en-US" sz="2800" b="1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不對人妄下斷語，卻明白優缺人所共有：得鼓勵則長處突顯，被針對則缺點盡露。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"/>
          <p:cNvSpPr txBox="1">
            <a:spLocks noChangeArrowheads="1"/>
          </p:cNvSpPr>
          <p:nvPr/>
        </p:nvSpPr>
        <p:spPr bwMode="auto">
          <a:xfrm>
            <a:off x="142875" y="8096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原則</a:t>
            </a:r>
            <a:r>
              <a:rPr lang="en-US" altLang="zh-TW" sz="2800" b="1">
                <a:solidFill>
                  <a:srgbClr val="009900"/>
                </a:solidFill>
              </a:rPr>
              <a:t>2    </a:t>
            </a:r>
            <a:r>
              <a:rPr lang="zh-TW" altLang="en-US" sz="2800" b="1">
                <a:solidFill>
                  <a:srgbClr val="009900"/>
                </a:solidFill>
              </a:rPr>
              <a:t>多欣賞、讚美、體諒、包容</a:t>
            </a:r>
            <a:endParaRPr lang="en-US" altLang="zh-TW" sz="2800" b="1">
              <a:solidFill>
                <a:srgbClr val="009900"/>
              </a:solidFill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42875" y="873125"/>
            <a:ext cx="8821738" cy="588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ea typeface="微軟正黑體" pitchFamily="34" charset="-120"/>
              </a:rPr>
              <a:t>指責</a:t>
            </a: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中成長的孩子，容易憤恨挑剔。</a:t>
            </a:r>
            <a:b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</a:br>
            <a:endParaRPr lang="zh-TW" altLang="en-US" sz="2800" b="1">
              <a:solidFill>
                <a:srgbClr val="0000FF"/>
              </a:solidFill>
              <a:ea typeface="微軟正黑體" pitchFamily="34" charset="-12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ea typeface="微軟正黑體" pitchFamily="34" charset="-120"/>
              </a:rPr>
              <a:t>敵意</a:t>
            </a: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中成長的孩子，學會好勇鬥狠。</a:t>
            </a:r>
            <a:b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</a:br>
            <a:endParaRPr lang="zh-TW" altLang="en-US" sz="2800" b="1">
              <a:solidFill>
                <a:srgbClr val="FF0000"/>
              </a:solidFill>
              <a:ea typeface="微軟正黑體" pitchFamily="34" charset="-12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ea typeface="微軟正黑體" pitchFamily="34" charset="-120"/>
              </a:rPr>
              <a:t>恐懼</a:t>
            </a: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中成長的孩子，容易畏首畏尾。</a:t>
            </a:r>
            <a:b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</a:br>
            <a:endParaRPr lang="zh-TW" altLang="en-US" sz="2800" b="1">
              <a:solidFill>
                <a:srgbClr val="0000FF"/>
              </a:solidFill>
              <a:ea typeface="微軟正黑體" pitchFamily="34" charset="-12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ea typeface="微軟正黑體" pitchFamily="34" charset="-120"/>
              </a:rPr>
              <a:t>憐憫</a:t>
            </a: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中成長的孩子，學會自怨自艾。</a:t>
            </a:r>
            <a:b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</a:br>
            <a:endParaRPr lang="zh-TW" altLang="en-US" sz="2800" b="1">
              <a:solidFill>
                <a:srgbClr val="FF0000"/>
              </a:solidFill>
              <a:ea typeface="微軟正黑體" pitchFamily="34" charset="-12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ea typeface="微軟正黑體" pitchFamily="34" charset="-120"/>
              </a:rPr>
              <a:t>嘲諷</a:t>
            </a: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中成長的孩子，容易消極退縮。</a:t>
            </a:r>
            <a:b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</a:br>
            <a:endParaRPr lang="zh-TW" altLang="en-US" sz="2800" b="1">
              <a:solidFill>
                <a:srgbClr val="0000FF"/>
              </a:solidFill>
              <a:ea typeface="微軟正黑體" pitchFamily="34" charset="-12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ea typeface="微軟正黑體" pitchFamily="34" charset="-120"/>
              </a:rPr>
              <a:t>嫉妒</a:t>
            </a: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中成長的孩子，學會勾心鬥角。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endParaRPr lang="zh-TW" altLang="en-US" sz="2800" b="1">
              <a:solidFill>
                <a:srgbClr val="0000FF"/>
              </a:solidFill>
              <a:ea typeface="微軟正黑體" pitchFamily="34" charset="-12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ea typeface="微軟正黑體" pitchFamily="34" charset="-120"/>
              </a:rPr>
              <a:t>羞辱</a:t>
            </a: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中長大的孩子，容易自責難安。</a:t>
            </a:r>
            <a:b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</a:br>
            <a:endParaRPr lang="en-US" altLang="zh-TW" sz="2800" b="1">
              <a:solidFill>
                <a:srgbClr val="0000FF"/>
              </a:solidFill>
              <a:ea typeface="微軟正黑體" pitchFamily="34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"/>
          <p:cNvSpPr txBox="1">
            <a:spLocks noChangeArrowheads="1"/>
          </p:cNvSpPr>
          <p:nvPr/>
        </p:nvSpPr>
        <p:spPr bwMode="auto">
          <a:xfrm>
            <a:off x="142875" y="8096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原則</a:t>
            </a:r>
            <a:r>
              <a:rPr lang="en-US" altLang="zh-TW" sz="2800" b="1">
                <a:solidFill>
                  <a:srgbClr val="009900"/>
                </a:solidFill>
              </a:rPr>
              <a:t>2   </a:t>
            </a:r>
            <a:r>
              <a:rPr lang="zh-TW" altLang="en-US" sz="2800" b="1">
                <a:solidFill>
                  <a:srgbClr val="009900"/>
                </a:solidFill>
              </a:rPr>
              <a:t>多欣賞、讚美、體諒、包容</a:t>
            </a:r>
            <a:endParaRPr lang="en-US" altLang="zh-TW" sz="2800" b="1">
              <a:solidFill>
                <a:srgbClr val="009900"/>
              </a:solidFill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75" y="836613"/>
            <a:ext cx="8821738" cy="581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solidFill>
                  <a:srgbClr val="FF00FF"/>
                </a:solidFill>
                <a:ea typeface="微軟正黑體" pitchFamily="34" charset="-120"/>
              </a:rPr>
              <a:t>鼓勵</a:t>
            </a: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中成長的孩子，充滿自信。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/>
            </a:r>
            <a:b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</a:b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solidFill>
                  <a:srgbClr val="FF00FF"/>
                </a:solidFill>
                <a:ea typeface="微軟正黑體" pitchFamily="34" charset="-120"/>
              </a:rPr>
              <a:t>寬容</a:t>
            </a: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中成長的孩子，學會體諒。</a:t>
            </a:r>
            <a:b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</a:br>
            <a:endParaRPr lang="zh-TW" altLang="en-US" sz="2800" b="1">
              <a:solidFill>
                <a:srgbClr val="FF0000"/>
              </a:solidFill>
              <a:ea typeface="微軟正黑體" pitchFamily="34" charset="-12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solidFill>
                  <a:srgbClr val="FF00FF"/>
                </a:solidFill>
                <a:ea typeface="微軟正黑體" pitchFamily="34" charset="-120"/>
              </a:rPr>
              <a:t>讚美</a:t>
            </a: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中長大的孩子，懂得欣賞感恩。</a:t>
            </a:r>
            <a:b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</a:br>
            <a:endParaRPr lang="zh-TW" altLang="en-US" sz="2800" b="1">
              <a:solidFill>
                <a:srgbClr val="0000FF"/>
              </a:solidFill>
              <a:ea typeface="微軟正黑體" pitchFamily="34" charset="-12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solidFill>
                  <a:srgbClr val="FF00FF"/>
                </a:solidFill>
                <a:ea typeface="微軟正黑體" pitchFamily="34" charset="-120"/>
              </a:rPr>
              <a:t>接納</a:t>
            </a: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中長大的孩子，心胸廣大。</a:t>
            </a:r>
            <a:b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</a:br>
            <a:endParaRPr lang="zh-TW" altLang="en-US" sz="2800" b="1">
              <a:solidFill>
                <a:srgbClr val="FF0000"/>
              </a:solidFill>
              <a:ea typeface="微軟正黑體" pitchFamily="34" charset="-12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solidFill>
                  <a:srgbClr val="FF00FF"/>
                </a:solidFill>
                <a:ea typeface="微軟正黑體" pitchFamily="34" charset="-120"/>
              </a:rPr>
              <a:t>稱許</a:t>
            </a: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中長大的孩子，容易愛人愛己。</a:t>
            </a:r>
            <a:b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</a:br>
            <a:endParaRPr lang="zh-TW" altLang="en-US" sz="2800" b="1">
              <a:solidFill>
                <a:srgbClr val="0000FF"/>
              </a:solidFill>
              <a:ea typeface="微軟正黑體" pitchFamily="34" charset="-12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solidFill>
                  <a:srgbClr val="FF00FF"/>
                </a:solidFill>
                <a:ea typeface="微軟正黑體" pitchFamily="34" charset="-120"/>
              </a:rPr>
              <a:t>認同</a:t>
            </a: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中長大的孩子，容易確立目標。</a:t>
            </a: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/>
            </a:r>
            <a:b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</a:br>
            <a:endParaRPr lang="zh-TW" altLang="en-US" sz="2800" b="1">
              <a:solidFill>
                <a:srgbClr val="0000FF"/>
              </a:solidFill>
              <a:ea typeface="微軟正黑體" pitchFamily="34" charset="-12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solidFill>
                  <a:srgbClr val="FF00FF"/>
                </a:solidFill>
                <a:ea typeface="微軟正黑體" pitchFamily="34" charset="-120"/>
              </a:rPr>
              <a:t>分享</a:t>
            </a: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中長大的孩子，慷慨大方。</a:t>
            </a:r>
            <a:endParaRPr lang="en-US" altLang="zh-TW" sz="2800" b="1">
              <a:solidFill>
                <a:srgbClr val="0000FF"/>
              </a:solidFill>
              <a:ea typeface="微軟正黑體" pitchFamily="34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"/>
          <p:cNvSpPr txBox="1">
            <a:spLocks noChangeArrowheads="1"/>
          </p:cNvSpPr>
          <p:nvPr/>
        </p:nvSpPr>
        <p:spPr bwMode="auto">
          <a:xfrm>
            <a:off x="142875" y="80963"/>
            <a:ext cx="8821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9900"/>
                </a:solidFill>
              </a:rPr>
              <a:t>原則</a:t>
            </a:r>
            <a:r>
              <a:rPr lang="en-US" altLang="zh-TW" sz="2800" b="1">
                <a:solidFill>
                  <a:srgbClr val="009900"/>
                </a:solidFill>
              </a:rPr>
              <a:t>2   </a:t>
            </a:r>
            <a:r>
              <a:rPr lang="zh-TW" altLang="en-US" sz="2800" b="1">
                <a:solidFill>
                  <a:srgbClr val="009900"/>
                </a:solidFill>
              </a:rPr>
              <a:t>多欣賞、讚美、體諒、包容</a:t>
            </a:r>
            <a:endParaRPr lang="en-US" altLang="zh-TW" sz="2800" b="1">
              <a:solidFill>
                <a:srgbClr val="009900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42875" y="749300"/>
            <a:ext cx="8821738" cy="590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父母有</a:t>
            </a:r>
            <a:r>
              <a:rPr lang="zh-TW" altLang="en-US" sz="2800" b="1">
                <a:solidFill>
                  <a:srgbClr val="FF00FF"/>
                </a:solidFill>
                <a:ea typeface="微軟正黑體" pitchFamily="34" charset="-120"/>
              </a:rPr>
              <a:t>誠信</a:t>
            </a: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，孩子學會真誠處世。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/>
            </a:r>
            <a:b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</a:b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父母處事</a:t>
            </a:r>
            <a:r>
              <a:rPr lang="zh-TW" altLang="en-US" sz="2800" b="1">
                <a:solidFill>
                  <a:srgbClr val="FF00FF"/>
                </a:solidFill>
                <a:ea typeface="微軟正黑體" pitchFamily="34" charset="-120"/>
              </a:rPr>
              <a:t>公平</a:t>
            </a: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，孩子懂得剛直正義。</a:t>
            </a:r>
            <a:b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</a:br>
            <a:endParaRPr lang="zh-TW" altLang="en-US" sz="2800" b="1">
              <a:solidFill>
                <a:srgbClr val="FF0000"/>
              </a:solidFill>
              <a:ea typeface="微軟正黑體" pitchFamily="34" charset="-12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solidFill>
                  <a:srgbClr val="FF00FF"/>
                </a:solidFill>
                <a:ea typeface="微軟正黑體" pitchFamily="34" charset="-120"/>
              </a:rPr>
              <a:t>安全</a:t>
            </a: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中長大的孩子，對自己與身邊的人充滿信任。</a:t>
            </a:r>
            <a:b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</a:br>
            <a:endParaRPr lang="zh-TW" altLang="en-US" sz="2800" b="1">
              <a:solidFill>
                <a:srgbClr val="FF0000"/>
              </a:solidFill>
              <a:ea typeface="微軟正黑體" pitchFamily="34" charset="-12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solidFill>
                  <a:srgbClr val="FF00FF"/>
                </a:solidFill>
                <a:ea typeface="微軟正黑體" pitchFamily="34" charset="-120"/>
              </a:rPr>
              <a:t>友善</a:t>
            </a:r>
            <a: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  <a:t>之中成長的孩子，自覺身處於美好的世界。</a:t>
            </a:r>
            <a:br>
              <a:rPr lang="zh-TW" altLang="en-US" sz="2800" b="1">
                <a:solidFill>
                  <a:srgbClr val="0000FF"/>
                </a:solidFill>
                <a:ea typeface="微軟正黑體" pitchFamily="34" charset="-120"/>
              </a:rPr>
            </a:br>
            <a:endParaRPr lang="zh-TW" altLang="en-US" sz="2800" b="1">
              <a:solidFill>
                <a:srgbClr val="0000FF"/>
              </a:solidFill>
              <a:ea typeface="微軟正黑體" pitchFamily="34" charset="-12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在</a:t>
            </a:r>
            <a:r>
              <a:rPr lang="zh-TW" altLang="en-US" sz="2800" b="1">
                <a:solidFill>
                  <a:srgbClr val="FF00FF"/>
                </a:solidFill>
                <a:ea typeface="微軟正黑體" pitchFamily="34" charset="-120"/>
              </a:rPr>
              <a:t>平靜</a:t>
            </a: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之中成長的孩子，有平和的心</a:t>
            </a:r>
            <a:r>
              <a:rPr lang="zh-TW" altLang="zh-TW" sz="2800" b="1">
                <a:solidFill>
                  <a:srgbClr val="FF0000"/>
                </a:solidFill>
                <a:ea typeface="微軟正黑體" pitchFamily="34" charset="-120"/>
              </a:rPr>
              <a:t>境</a:t>
            </a:r>
            <a:r>
              <a:rPr lang="zh-TW" altLang="en-US" sz="2800" b="1">
                <a:solidFill>
                  <a:srgbClr val="FF0000"/>
                </a:solidFill>
                <a:ea typeface="微軟正黑體" pitchFamily="34" charset="-120"/>
              </a:rPr>
              <a:t>。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endParaRPr lang="en-US" altLang="zh-TW" sz="2800" b="1">
              <a:solidFill>
                <a:srgbClr val="FF0000"/>
              </a:solidFill>
              <a:ea typeface="微軟正黑體" pitchFamily="34" charset="-120"/>
            </a:endParaRPr>
          </a:p>
          <a:p>
            <a:pPr>
              <a:spcBef>
                <a:spcPct val="50000"/>
              </a:spcBef>
            </a:pPr>
            <a:r>
              <a:rPr lang="zh-TW" altLang="en-US" sz="2800" b="1" i="1">
                <a:solidFill>
                  <a:srgbClr val="009900"/>
                </a:solidFill>
                <a:ea typeface="標楷體" pitchFamily="65" charset="-120"/>
              </a:rPr>
              <a:t>你想建立還是</a:t>
            </a:r>
            <a:r>
              <a:rPr lang="zh-TW" altLang="zh-TW" sz="2800" b="1" i="1">
                <a:solidFill>
                  <a:srgbClr val="009900"/>
                </a:solidFill>
                <a:ea typeface="標楷體" pitchFamily="65" charset="-120"/>
              </a:rPr>
              <a:t>摧</a:t>
            </a:r>
            <a:r>
              <a:rPr lang="zh-TW" altLang="en-US" sz="2800" b="1" i="1">
                <a:solidFill>
                  <a:srgbClr val="009900"/>
                </a:solidFill>
                <a:ea typeface="標楷體" pitchFamily="65" charset="-120"/>
              </a:rPr>
              <a:t>毀你的兒女、傭工、下屬、伙伴呢？多發掘、欣賞、讚許、信任，對方便會不斷進步、更可愛，彼此關係會更好。</a:t>
            </a:r>
            <a:endParaRPr lang="en-US" altLang="zh-TW" sz="2800" b="1" i="1">
              <a:solidFill>
                <a:srgbClr val="009900"/>
              </a:solidFill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CCCCCC"/>
      </a:lt1>
      <a:dk2>
        <a:srgbClr val="FF0080"/>
      </a:dk2>
      <a:lt2>
        <a:srgbClr val="666666"/>
      </a:lt2>
      <a:accent1>
        <a:srgbClr val="333333"/>
      </a:accent1>
      <a:accent2>
        <a:srgbClr val="66CCFF"/>
      </a:accent2>
      <a:accent3>
        <a:srgbClr val="E2E2E2"/>
      </a:accent3>
      <a:accent4>
        <a:srgbClr val="404040"/>
      </a:accent4>
      <a:accent5>
        <a:srgbClr val="ADADAD"/>
      </a:accent5>
      <a:accent6>
        <a:srgbClr val="5CB9E7"/>
      </a:accent6>
      <a:hlink>
        <a:srgbClr val="FF0080"/>
      </a:hlink>
      <a:folHlink>
        <a:srgbClr val="666666"/>
      </a:folHlink>
    </a:clrScheme>
    <a:fontScheme name="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5819</TotalTime>
  <Words>5060</Words>
  <Application>Microsoft Office PowerPoint</Application>
  <PresentationFormat>如螢幕大小 (4:3)</PresentationFormat>
  <Paragraphs>375</Paragraphs>
  <Slides>29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新細明體</vt:lpstr>
      <vt:lpstr>標楷體</vt:lpstr>
      <vt:lpstr>微軟正黑體</vt:lpstr>
      <vt:lpstr>Symbol</vt:lpstr>
      <vt:lpstr>Default Design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background design</dc:title>
  <dc:creator>Presentation Magazine</dc:creator>
  <cp:lastModifiedBy>WYC</cp:lastModifiedBy>
  <cp:revision>145</cp:revision>
  <dcterms:modified xsi:type="dcterms:W3CDTF">2017-10-07T01:34:11Z</dcterms:modified>
</cp:coreProperties>
</file>